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83" r:id="rId5"/>
    <p:sldId id="266" r:id="rId6"/>
    <p:sldId id="259" r:id="rId7"/>
    <p:sldId id="260" r:id="rId8"/>
    <p:sldId id="264" r:id="rId9"/>
    <p:sldId id="265" r:id="rId10"/>
    <p:sldId id="261" r:id="rId11"/>
    <p:sldId id="262" r:id="rId12"/>
    <p:sldId id="263" r:id="rId13"/>
    <p:sldId id="267" r:id="rId14"/>
    <p:sldId id="268" r:id="rId15"/>
    <p:sldId id="269" r:id="rId16"/>
    <p:sldId id="270" r:id="rId17"/>
    <p:sldId id="272" r:id="rId18"/>
    <p:sldId id="294" r:id="rId19"/>
    <p:sldId id="271" r:id="rId20"/>
    <p:sldId id="273" r:id="rId21"/>
    <p:sldId id="284" r:id="rId22"/>
    <p:sldId id="274" r:id="rId23"/>
    <p:sldId id="275" r:id="rId24"/>
    <p:sldId id="276" r:id="rId25"/>
    <p:sldId id="277" r:id="rId26"/>
    <p:sldId id="278" r:id="rId27"/>
    <p:sldId id="280" r:id="rId28"/>
    <p:sldId id="281" r:id="rId29"/>
    <p:sldId id="285" r:id="rId30"/>
    <p:sldId id="279" r:id="rId31"/>
    <p:sldId id="286" r:id="rId32"/>
    <p:sldId id="287" r:id="rId33"/>
    <p:sldId id="288" r:id="rId34"/>
    <p:sldId id="293" r:id="rId35"/>
    <p:sldId id="308" r:id="rId36"/>
    <p:sldId id="309" r:id="rId37"/>
    <p:sldId id="289" r:id="rId38"/>
    <p:sldId id="290" r:id="rId39"/>
    <p:sldId id="310" r:id="rId40"/>
    <p:sldId id="291" r:id="rId41"/>
    <p:sldId id="292" r:id="rId42"/>
    <p:sldId id="295" r:id="rId43"/>
    <p:sldId id="296" r:id="rId44"/>
    <p:sldId id="302" r:id="rId45"/>
    <p:sldId id="301" r:id="rId46"/>
    <p:sldId id="300" r:id="rId47"/>
    <p:sldId id="297" r:id="rId48"/>
    <p:sldId id="298" r:id="rId49"/>
    <p:sldId id="303" r:id="rId50"/>
    <p:sldId id="299" r:id="rId51"/>
    <p:sldId id="305" r:id="rId52"/>
    <p:sldId id="306" r:id="rId53"/>
    <p:sldId id="307" r:id="rId54"/>
    <p:sldId id="282" r:id="rId55"/>
    <p:sldId id="304"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6" d="100"/>
          <a:sy n="96" d="100"/>
        </p:scale>
        <p:origin x="-78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A063110-93AA-3347-8D96-A82C58B00699}" type="datetimeFigureOut">
              <a:rPr lang="en-US" smtClean="0"/>
              <a:t>10/9/2013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2AA01-2589-E34D-94BD-B4E227239618}"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063110-93AA-3347-8D96-A82C58B00699}" type="datetimeFigureOut">
              <a:rPr lang="en-US" smtClean="0"/>
              <a:t>10/9/2013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2AA01-2589-E34D-94BD-B4E22723961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063110-93AA-3347-8D96-A82C58B00699}" type="datetimeFigureOut">
              <a:rPr lang="en-US" smtClean="0"/>
              <a:t>10/9/2013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2AA01-2589-E34D-94BD-B4E22723961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063110-93AA-3347-8D96-A82C58B00699}" type="datetimeFigureOut">
              <a:rPr lang="en-US" smtClean="0"/>
              <a:t>10/9/2013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2AA01-2589-E34D-94BD-B4E22723961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063110-93AA-3347-8D96-A82C58B00699}" type="datetimeFigureOut">
              <a:rPr lang="en-US" smtClean="0"/>
              <a:t>10/9/2013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2AA01-2589-E34D-94BD-B4E227239618}"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A063110-93AA-3347-8D96-A82C58B00699}" type="datetimeFigureOut">
              <a:rPr lang="en-US" smtClean="0"/>
              <a:t>10/9/2013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2AA01-2589-E34D-94BD-B4E22723961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A063110-93AA-3347-8D96-A82C58B00699}" type="datetimeFigureOut">
              <a:rPr lang="en-US" smtClean="0"/>
              <a:t>10/9/2013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72AA01-2589-E34D-94BD-B4E227239618}"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063110-93AA-3347-8D96-A82C58B00699}" type="datetimeFigureOut">
              <a:rPr lang="en-US" smtClean="0"/>
              <a:t>10/9/2013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72AA01-2589-E34D-94BD-B4E22723961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063110-93AA-3347-8D96-A82C58B00699}" type="datetimeFigureOut">
              <a:rPr lang="en-US" smtClean="0"/>
              <a:t>10/9/2013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72AA01-2589-E34D-94BD-B4E22723961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063110-93AA-3347-8D96-A82C58B00699}" type="datetimeFigureOut">
              <a:rPr lang="en-US" smtClean="0"/>
              <a:t>10/9/2013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2AA01-2589-E34D-94BD-B4E227239618}"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063110-93AA-3347-8D96-A82C58B00699}" type="datetimeFigureOut">
              <a:rPr lang="en-US" smtClean="0"/>
              <a:t>10/9/2013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2AA01-2589-E34D-94BD-B4E22723961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A063110-93AA-3347-8D96-A82C58B00699}" type="datetimeFigureOut">
              <a:rPr lang="en-US" smtClean="0"/>
              <a:t>10/9/2013</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E72AA01-2589-E34D-94BD-B4E22723961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8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20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8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6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tldp.org/HOWTO/Bash-Prog-Intro-HOWTO.html" TargetMode="External"/><Relationship Id="rId2" Type="http://schemas.openxmlformats.org/officeDocument/2006/relationships/hyperlink" Target="http://bash.cyberciti.biz/guide/Main_Page"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tldp.org/LDP/abs/html/"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www.zytrax.com/tech/web/regex.htm" TargetMode="External"/><Relationship Id="rId2" Type="http://schemas.openxmlformats.org/officeDocument/2006/relationships/hyperlink" Target="http://www.regular-expressions.info/" TargetMode="External"/><Relationship Id="rId1" Type="http://schemas.openxmlformats.org/officeDocument/2006/relationships/slideLayout" Target="../slideLayouts/slideLayout2.xml"/><Relationship Id="rId5" Type="http://schemas.openxmlformats.org/officeDocument/2006/relationships/hyperlink" Target="http://www.grymoire.com/Unix/Awk.html" TargetMode="External"/><Relationship Id="rId4" Type="http://schemas.openxmlformats.org/officeDocument/2006/relationships/hyperlink" Target="http://www.grymoire.com/Unix/Sed.html"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Basic Bash Scripting</a:t>
            </a:r>
            <a:endParaRPr lang="en-US" dirty="0"/>
          </a:p>
        </p:txBody>
      </p:sp>
      <p:sp>
        <p:nvSpPr>
          <p:cNvPr id="3" name="Subtitle 2"/>
          <p:cNvSpPr>
            <a:spLocks noGrp="1"/>
          </p:cNvSpPr>
          <p:nvPr>
            <p:ph type="subTitle" idx="1"/>
          </p:nvPr>
        </p:nvSpPr>
        <p:spPr/>
        <p:txBody>
          <a:bodyPr/>
          <a:lstStyle/>
          <a:p>
            <a:r>
              <a:rPr lang="en-US" dirty="0" smtClean="0"/>
              <a:t>Katherine Holcomb</a:t>
            </a:r>
          </a:p>
          <a:p>
            <a:r>
              <a:rPr lang="en-US" dirty="0" smtClean="0"/>
              <a:t>UVACSE</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7019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Conditionals</a:t>
            </a:r>
            <a:endParaRPr lang="en-US" dirty="0"/>
          </a:p>
        </p:txBody>
      </p:sp>
      <p:sp>
        <p:nvSpPr>
          <p:cNvPr id="3" name="Content Placeholder 2"/>
          <p:cNvSpPr>
            <a:spLocks noGrp="1"/>
          </p:cNvSpPr>
          <p:nvPr>
            <p:ph idx="1"/>
          </p:nvPr>
        </p:nvSpPr>
        <p:spPr/>
        <p:txBody>
          <a:bodyPr>
            <a:normAutofit/>
          </a:bodyPr>
          <a:lstStyle/>
          <a:p>
            <a:r>
              <a:rPr lang="en-US" dirty="0" smtClean="0"/>
              <a:t>The shell has an </a:t>
            </a:r>
            <a:r>
              <a:rPr lang="en-US" dirty="0" smtClean="0">
                <a:latin typeface="Courier"/>
                <a:cs typeface="Courier"/>
              </a:rPr>
              <a:t>if else </a:t>
            </a:r>
            <a:r>
              <a:rPr lang="en-US" dirty="0" smtClean="0"/>
              <a:t>construct:</a:t>
            </a:r>
          </a:p>
          <a:p>
            <a:pPr marL="0" indent="0">
              <a:buNone/>
            </a:pPr>
            <a:r>
              <a:rPr lang="en-US" dirty="0" smtClean="0">
                <a:latin typeface="Courier New" pitchFamily="49" charset="0"/>
                <a:cs typeface="Courier New" pitchFamily="49" charset="0"/>
              </a:rPr>
              <a:t>if [[ &lt;condition&gt; ]]</a:t>
            </a:r>
          </a:p>
          <a:p>
            <a:pPr marL="0" indent="0">
              <a:buNone/>
            </a:pPr>
            <a:r>
              <a:rPr lang="en-US" dirty="0" smtClean="0">
                <a:latin typeface="Courier New" pitchFamily="49" charset="0"/>
                <a:cs typeface="Courier New" pitchFamily="49" charset="0"/>
              </a:rPr>
              <a:t>then</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commands</a:t>
            </a:r>
          </a:p>
          <a:p>
            <a:pPr marL="0" indent="0">
              <a:buNone/>
            </a:pPr>
            <a:r>
              <a:rPr lang="en-US" dirty="0" err="1" smtClean="0">
                <a:latin typeface="Courier New" pitchFamily="49" charset="0"/>
                <a:cs typeface="Courier New" pitchFamily="49" charset="0"/>
              </a:rPr>
              <a:t>elif</a:t>
            </a:r>
            <a:r>
              <a:rPr lang="en-US" dirty="0" smtClean="0">
                <a:latin typeface="Courier New" pitchFamily="49" charset="0"/>
                <a:cs typeface="Courier New" pitchFamily="49" charset="0"/>
              </a:rPr>
              <a:t>                   #optional</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commands</a:t>
            </a:r>
          </a:p>
          <a:p>
            <a:pPr marL="0" indent="0">
              <a:buNone/>
            </a:pPr>
            <a:r>
              <a:rPr lang="en-US" dirty="0" smtClean="0">
                <a:latin typeface="Courier New" pitchFamily="49" charset="0"/>
                <a:cs typeface="Courier New" pitchFamily="49" charset="0"/>
              </a:rPr>
              <a:t>else                   #optional</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more commands</a:t>
            </a:r>
          </a:p>
          <a:p>
            <a:pPr marL="0" indent="0">
              <a:buNone/>
            </a:pPr>
            <a:r>
              <a:rPr lang="en-US" dirty="0" smtClean="0">
                <a:latin typeface="Courier New" pitchFamily="49" charset="0"/>
                <a:cs typeface="Courier New" pitchFamily="49" charset="0"/>
              </a:rPr>
              <a:t>fi</a:t>
            </a:r>
            <a:endParaRPr lang="en-US"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5712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Conditions</a:t>
            </a:r>
            <a:endParaRPr lang="en-US" dirty="0"/>
          </a:p>
        </p:txBody>
      </p:sp>
      <p:sp>
        <p:nvSpPr>
          <p:cNvPr id="3" name="Content Placeholder 2"/>
          <p:cNvSpPr>
            <a:spLocks noGrp="1"/>
          </p:cNvSpPr>
          <p:nvPr>
            <p:ph idx="1"/>
          </p:nvPr>
        </p:nvSpPr>
        <p:spPr>
          <a:xfrm>
            <a:off x="457200" y="1536592"/>
            <a:ext cx="8229600" cy="4896031"/>
          </a:xfrm>
        </p:spPr>
        <p:txBody>
          <a:bodyPr>
            <a:normAutofit/>
          </a:bodyPr>
          <a:lstStyle/>
          <a:p>
            <a:r>
              <a:rPr lang="en-US" dirty="0" smtClean="0"/>
              <a:t>The conditions take different forms depending on what you want to compare.</a:t>
            </a:r>
          </a:p>
          <a:p>
            <a:r>
              <a:rPr lang="en-US" dirty="0" smtClean="0"/>
              <a:t>String comparison operators:</a:t>
            </a:r>
          </a:p>
          <a:p>
            <a:r>
              <a:rPr lang="en-US" dirty="0" smtClean="0">
                <a:latin typeface="Courier New" pitchFamily="49" charset="0"/>
                <a:cs typeface="Courier New" pitchFamily="49" charset="0"/>
              </a:rPr>
              <a:t>= != &lt; &gt; -z -n</a:t>
            </a:r>
          </a:p>
          <a:p>
            <a:r>
              <a:rPr lang="en-US" dirty="0" smtClean="0"/>
              <a:t>equal, not equal, lexically before, lexically after (both these may need to be escaped), zero length, not zero length.</a:t>
            </a:r>
          </a:p>
          <a:p>
            <a:r>
              <a:rPr lang="en-US" dirty="0" smtClean="0"/>
              <a:t>Can use </a:t>
            </a:r>
            <a:r>
              <a:rPr lang="en-US" dirty="0" smtClean="0">
                <a:latin typeface="Courier New" pitchFamily="49" charset="0"/>
                <a:cs typeface="Courier New" pitchFamily="49" charset="0"/>
              </a:rPr>
              <a:t>==</a:t>
            </a:r>
            <a:r>
              <a:rPr lang="en-US" dirty="0" smtClean="0"/>
              <a:t> but behaves differently in </a:t>
            </a:r>
            <a:r>
              <a:rPr lang="en-US" dirty="0" smtClean="0">
                <a:latin typeface="Courier New" pitchFamily="49" charset="0"/>
                <a:cs typeface="Courier New" pitchFamily="49" charset="0"/>
              </a:rPr>
              <a:t>[]</a:t>
            </a:r>
            <a:r>
              <a:rPr lang="en-US" dirty="0" smtClean="0"/>
              <a:t> versus </a:t>
            </a:r>
            <a:r>
              <a:rPr lang="en-US" dirty="0" smtClean="0">
                <a:latin typeface="Courier New" pitchFamily="49" charset="0"/>
                <a:cs typeface="Courier New" pitchFamily="49" charset="0"/>
              </a:rPr>
              <a:t>[[]]</a:t>
            </a:r>
          </a:p>
          <a:p>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19606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String Comparisons</a:t>
            </a:r>
            <a:endParaRPr lang="en-US" dirty="0"/>
          </a:p>
        </p:txBody>
      </p:sp>
      <p:sp>
        <p:nvSpPr>
          <p:cNvPr id="3" name="Content Placeholder 2"/>
          <p:cNvSpPr>
            <a:spLocks noGrp="1"/>
          </p:cNvSpPr>
          <p:nvPr>
            <p:ph idx="1"/>
          </p:nvPr>
        </p:nvSpPr>
        <p:spPr>
          <a:xfrm>
            <a:off x="220893" y="1600200"/>
            <a:ext cx="8923108" cy="5007038"/>
          </a:xfrm>
        </p:spPr>
        <p:txBody>
          <a:bodyPr>
            <a:normAutofit/>
          </a:bodyPr>
          <a:lstStyle/>
          <a:p>
            <a:pPr marL="0" indent="0">
              <a:buNone/>
            </a:pPr>
            <a:r>
              <a:rPr lang="en-US" dirty="0" smtClean="0">
                <a:latin typeface="Courier New" pitchFamily="49" charset="0"/>
                <a:cs typeface="Courier New" pitchFamily="49" charset="0"/>
              </a:rPr>
              <a:t>if [[ $name == “Tom” ]]; then</a:t>
            </a:r>
          </a:p>
          <a:p>
            <a:pPr marL="457200" lvl="1" indent="0">
              <a:buNone/>
            </a:pPr>
            <a:r>
              <a:rPr lang="en-US" dirty="0" smtClean="0">
                <a:latin typeface="Courier New" pitchFamily="49" charset="0"/>
                <a:cs typeface="Courier New" pitchFamily="49" charset="0"/>
              </a:rPr>
              <a:t>echo Tom, you are assigned to Room 12</a:t>
            </a:r>
          </a:p>
          <a:p>
            <a:pPr marL="0" indent="0">
              <a:buNone/>
            </a:pPr>
            <a:r>
              <a:rPr lang="en-US" dirty="0" err="1" smtClean="0">
                <a:latin typeface="Courier New" pitchFamily="49" charset="0"/>
                <a:cs typeface="Courier New" pitchFamily="49" charset="0"/>
              </a:rPr>
              <a:t>elif</a:t>
            </a:r>
            <a:r>
              <a:rPr lang="en-US" dirty="0" smtClean="0">
                <a:latin typeface="Courier New" pitchFamily="49" charset="0"/>
                <a:cs typeface="Courier New" pitchFamily="49" charset="0"/>
              </a:rPr>
              <a:t> [[ $name == “Harry” ]]; then</a:t>
            </a:r>
          </a:p>
          <a:p>
            <a:pPr marL="0" indent="0">
              <a:buNone/>
            </a:pPr>
            <a:r>
              <a:rPr lang="en-US" dirty="0" smtClean="0">
                <a:latin typeface="Courier New" pitchFamily="49" charset="0"/>
                <a:cs typeface="Courier New" pitchFamily="49" charset="0"/>
              </a:rPr>
              <a:t>	echo Harry, please go to Room 3</a:t>
            </a:r>
          </a:p>
          <a:p>
            <a:pPr marL="0" indent="0">
              <a:buNone/>
            </a:pPr>
            <a:r>
              <a:rPr lang="en-US" dirty="0" err="1" smtClean="0">
                <a:latin typeface="Courier New" pitchFamily="49" charset="0"/>
                <a:cs typeface="Courier New" pitchFamily="49" charset="0"/>
              </a:rPr>
              <a:t>elif</a:t>
            </a:r>
            <a:r>
              <a:rPr lang="en-US" dirty="0" smtClean="0">
                <a:latin typeface="Courier New" pitchFamily="49" charset="0"/>
                <a:cs typeface="Courier New" pitchFamily="49" charset="0"/>
              </a:rPr>
              <a:t> [[ -z $nam</a:t>
            </a:r>
            <a:r>
              <a:rPr lang="en-US" dirty="0">
                <a:latin typeface="Courier New" pitchFamily="49" charset="0"/>
                <a:cs typeface="Courier New" pitchFamily="49" charset="0"/>
              </a:rPr>
              <a:t>e</a:t>
            </a:r>
            <a:r>
              <a:rPr lang="en-US" dirty="0" smtClean="0">
                <a:latin typeface="Courier New" pitchFamily="49" charset="0"/>
                <a:cs typeface="Courier New" pitchFamily="49" charset="0"/>
              </a:rPr>
              <a:t> ]]; then</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echo You did not tell me your name</a:t>
            </a:r>
          </a:p>
          <a:p>
            <a:pPr marL="0" indent="0">
              <a:buNone/>
            </a:pPr>
            <a:r>
              <a:rPr lang="en-US" dirty="0" smtClean="0">
                <a:latin typeface="Courier New" pitchFamily="49" charset="0"/>
                <a:cs typeface="Courier New" pitchFamily="49" charset="0"/>
              </a:rPr>
              <a:t>else</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echo Your name is $name</a:t>
            </a:r>
          </a:p>
          <a:p>
            <a:pPr marL="0" indent="0">
              <a:buNone/>
            </a:pPr>
            <a:r>
              <a:rPr lang="en-US" dirty="0" smtClean="0">
                <a:latin typeface="Courier New" pitchFamily="49" charset="0"/>
                <a:cs typeface="Courier New" pitchFamily="49" charset="0"/>
              </a:rPr>
              <a:t>fi</a:t>
            </a:r>
            <a:endParaRPr lang="en-US"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77245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Numeric Comparisons</a:t>
            </a:r>
            <a:endParaRPr lang="en-US" dirty="0"/>
          </a:p>
        </p:txBody>
      </p:sp>
      <p:sp>
        <p:nvSpPr>
          <p:cNvPr id="3" name="Content Placeholder 2"/>
          <p:cNvSpPr>
            <a:spLocks noGrp="1"/>
          </p:cNvSpPr>
          <p:nvPr>
            <p:ph idx="1"/>
          </p:nvPr>
        </p:nvSpPr>
        <p:spPr/>
        <p:txBody>
          <a:bodyPr/>
          <a:lstStyle/>
          <a:p>
            <a:r>
              <a:rPr lang="en-US" dirty="0" smtClean="0"/>
              <a:t>Numeric comparisons are possible:</a:t>
            </a:r>
          </a:p>
          <a:p>
            <a:pPr marL="0" indent="0">
              <a:buNone/>
            </a:pPr>
            <a:r>
              <a:rPr lang="en-US" dirty="0" smtClean="0">
                <a:latin typeface="Courier"/>
                <a:cs typeface="Courier"/>
              </a:rPr>
              <a:t>	</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eq</a:t>
            </a:r>
            <a:r>
              <a:rPr lang="en-US" dirty="0" smtClean="0">
                <a:latin typeface="Courier New" pitchFamily="49" charset="0"/>
                <a:cs typeface="Courier New" pitchFamily="49" charset="0"/>
              </a:rPr>
              <a:t> -ne -</a:t>
            </a:r>
            <a:r>
              <a:rPr lang="en-US" dirty="0" err="1" smtClean="0">
                <a:latin typeface="Courier New" pitchFamily="49" charset="0"/>
                <a:cs typeface="Courier New" pitchFamily="49" charset="0"/>
              </a:rPr>
              <a:t>gt</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ge</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lt</a:t>
            </a:r>
            <a:r>
              <a:rPr lang="en-US" dirty="0" smtClean="0">
                <a:latin typeface="Courier New" pitchFamily="49" charset="0"/>
                <a:cs typeface="Courier New" pitchFamily="49" charset="0"/>
              </a:rPr>
              <a:t> -le</a:t>
            </a:r>
          </a:p>
          <a:p>
            <a:pPr marL="0" indent="0">
              <a:buNone/>
            </a:pPr>
            <a:r>
              <a:rPr lang="en-US" dirty="0" smtClean="0">
                <a:latin typeface="Courier"/>
                <a:cs typeface="Courier"/>
              </a:rPr>
              <a:t> </a:t>
            </a:r>
          </a:p>
          <a:p>
            <a:pPr marL="0" indent="0">
              <a:buNone/>
            </a:pPr>
            <a:r>
              <a:rPr lang="en-US" dirty="0" smtClean="0">
                <a:latin typeface="Courier"/>
                <a:cs typeface="Courier"/>
              </a:rPr>
              <a:t>	</a:t>
            </a:r>
            <a:r>
              <a:rPr lang="en-US" dirty="0" smtClean="0">
                <a:latin typeface="Courier New" pitchFamily="49" charset="0"/>
                <a:cs typeface="Courier New" pitchFamily="49" charset="0"/>
              </a:rPr>
              <a:t>if [[ $a -</a:t>
            </a:r>
            <a:r>
              <a:rPr lang="en-US" dirty="0" err="1" smtClean="0">
                <a:latin typeface="Courier New" pitchFamily="49" charset="0"/>
                <a:cs typeface="Courier New" pitchFamily="49" charset="0"/>
              </a:rPr>
              <a:t>eq</a:t>
            </a:r>
            <a:r>
              <a:rPr lang="en-US" dirty="0" smtClean="0">
                <a:latin typeface="Courier New" pitchFamily="49" charset="0"/>
                <a:cs typeface="Courier New" pitchFamily="49" charset="0"/>
              </a:rPr>
              <a:t> 2 ]]; then   #note ;</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stuff</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fi</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6890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File Properties</a:t>
            </a:r>
            <a:endParaRPr lang="en-US" dirty="0"/>
          </a:p>
        </p:txBody>
      </p:sp>
      <p:sp>
        <p:nvSpPr>
          <p:cNvPr id="3" name="Content Placeholder 2"/>
          <p:cNvSpPr>
            <a:spLocks noGrp="1"/>
          </p:cNvSpPr>
          <p:nvPr>
            <p:ph idx="1"/>
          </p:nvPr>
        </p:nvSpPr>
        <p:spPr/>
        <p:txBody>
          <a:bodyPr>
            <a:normAutofit/>
          </a:bodyPr>
          <a:lstStyle/>
          <a:p>
            <a:r>
              <a:rPr lang="en-US" dirty="0" smtClean="0"/>
              <a:t>This is a very common occurrence in bash scripts.</a:t>
            </a:r>
          </a:p>
          <a:p>
            <a:r>
              <a:rPr lang="en-US" dirty="0" smtClean="0"/>
              <a:t>There are many operators for this.  These are the most common:</a:t>
            </a:r>
          </a:p>
          <a:p>
            <a:pPr marL="0" indent="0">
              <a:buNone/>
            </a:pPr>
            <a:r>
              <a:rPr lang="en-US" sz="3000" dirty="0" smtClean="0">
                <a:latin typeface="Courier New" pitchFamily="49" charset="0"/>
                <a:cs typeface="Courier New" pitchFamily="49" charset="0"/>
              </a:rPr>
              <a:t>-e</a:t>
            </a:r>
            <a:r>
              <a:rPr lang="en-US" sz="3000" dirty="0" smtClean="0">
                <a:latin typeface="Courier"/>
                <a:cs typeface="Courier"/>
              </a:rPr>
              <a:t> &lt;file&gt;   </a:t>
            </a:r>
            <a:r>
              <a:rPr lang="en-US" dirty="0" smtClean="0"/>
              <a:t>:  file exists</a:t>
            </a:r>
          </a:p>
          <a:p>
            <a:pPr marL="0" indent="0">
              <a:buNone/>
            </a:pPr>
            <a:r>
              <a:rPr lang="en-US" sz="3000" dirty="0" smtClean="0">
                <a:latin typeface="Courier New" pitchFamily="49" charset="0"/>
                <a:cs typeface="Courier New" pitchFamily="49" charset="0"/>
              </a:rPr>
              <a:t>-f</a:t>
            </a:r>
            <a:r>
              <a:rPr lang="en-US" sz="3000" dirty="0" smtClean="0">
                <a:latin typeface="Courier"/>
                <a:cs typeface="Courier"/>
              </a:rPr>
              <a:t> &lt;file&gt;   </a:t>
            </a:r>
            <a:r>
              <a:rPr lang="en-US" dirty="0" smtClean="0"/>
              <a:t>:  file exists and is a regular file</a:t>
            </a:r>
          </a:p>
          <a:p>
            <a:pPr marL="0" indent="0">
              <a:buNone/>
            </a:pPr>
            <a:r>
              <a:rPr lang="en-US" sz="3000" dirty="0" smtClean="0">
                <a:latin typeface="Courier New" pitchFamily="49" charset="0"/>
                <a:cs typeface="Courier New" pitchFamily="49" charset="0"/>
              </a:rPr>
              <a:t>-s</a:t>
            </a:r>
            <a:r>
              <a:rPr lang="en-US" sz="3000" dirty="0" smtClean="0">
                <a:latin typeface="Courier"/>
                <a:cs typeface="Courier"/>
              </a:rPr>
              <a:t> &lt;file&gt;   </a:t>
            </a:r>
            <a:r>
              <a:rPr lang="en-US" dirty="0" smtClean="0"/>
              <a:t>:  file exists and has length &gt; 0</a:t>
            </a:r>
          </a:p>
          <a:p>
            <a:pPr marL="0" indent="0">
              <a:buNone/>
            </a:pPr>
            <a:r>
              <a:rPr lang="en-US" sz="3000" dirty="0" smtClean="0">
                <a:latin typeface="Courier New" pitchFamily="49" charset="0"/>
                <a:cs typeface="Courier New" pitchFamily="49" charset="0"/>
              </a:rPr>
              <a:t>-d</a:t>
            </a:r>
            <a:r>
              <a:rPr lang="en-US" sz="3000" dirty="0" smtClean="0">
                <a:latin typeface="Courier"/>
                <a:cs typeface="Courier"/>
              </a:rPr>
              <a:t> &lt;</a:t>
            </a:r>
            <a:r>
              <a:rPr lang="en-US" sz="3000" dirty="0" err="1" smtClean="0">
                <a:latin typeface="Courier"/>
                <a:cs typeface="Courier"/>
              </a:rPr>
              <a:t>dir</a:t>
            </a:r>
            <a:r>
              <a:rPr lang="en-US" sz="3000" dirty="0" smtClean="0">
                <a:latin typeface="Courier"/>
                <a:cs typeface="Courier"/>
              </a:rPr>
              <a:t>&gt;    </a:t>
            </a:r>
            <a:r>
              <a:rPr lang="en-US" dirty="0" smtClean="0"/>
              <a:t>: exists and is a directory</a:t>
            </a:r>
          </a:p>
          <a:p>
            <a:pPr marL="0" indent="0">
              <a:buNone/>
            </a:pP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5500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latin typeface="Courier New" pitchFamily="49" charset="0"/>
                <a:cs typeface="Courier New" pitchFamily="49" charset="0"/>
              </a:rPr>
              <a:t>if [[ -d </a:t>
            </a:r>
            <a:r>
              <a:rPr lang="en-US" dirty="0" err="1" smtClean="0">
                <a:latin typeface="Courier New" pitchFamily="49" charset="0"/>
                <a:cs typeface="Courier New" pitchFamily="49" charset="0"/>
              </a:rPr>
              <a:t>mydir</a:t>
            </a:r>
            <a:r>
              <a:rPr lang="en-US" dirty="0" smtClean="0">
                <a:latin typeface="Courier New" pitchFamily="49" charset="0"/>
                <a:cs typeface="Courier New" pitchFamily="49" charset="0"/>
              </a:rPr>
              <a:t> ]]; then</a:t>
            </a:r>
          </a:p>
          <a:p>
            <a:pPr marL="457200" lvl="1" indent="0">
              <a:buNone/>
            </a:pPr>
            <a:r>
              <a:rPr lang="en-US" sz="3200" dirty="0" smtClean="0">
                <a:latin typeface="Courier New" pitchFamily="49" charset="0"/>
                <a:cs typeface="Courier New" pitchFamily="49" charset="0"/>
              </a:rPr>
              <a:t>if [[ -f </a:t>
            </a:r>
            <a:r>
              <a:rPr lang="en-US" sz="3200" dirty="0" err="1" smtClean="0">
                <a:latin typeface="Courier New" pitchFamily="49" charset="0"/>
                <a:cs typeface="Courier New" pitchFamily="49" charset="0"/>
              </a:rPr>
              <a:t>the_file</a:t>
            </a:r>
            <a:r>
              <a:rPr lang="en-US" sz="3200" dirty="0" smtClean="0">
                <a:latin typeface="Courier New" pitchFamily="49" charset="0"/>
                <a:cs typeface="Courier New" pitchFamily="49" charset="0"/>
              </a:rPr>
              <a:t> ]]; then</a:t>
            </a:r>
          </a:p>
          <a:p>
            <a:pPr marL="914400" lvl="2" indent="0">
              <a:buNone/>
            </a:pPr>
            <a:r>
              <a:rPr lang="en-US" sz="3200" dirty="0" err="1" smtClean="0">
                <a:latin typeface="Courier New" pitchFamily="49" charset="0"/>
                <a:cs typeface="Courier New" pitchFamily="49" charset="0"/>
              </a:rPr>
              <a:t>cp</a:t>
            </a:r>
            <a:r>
              <a:rPr lang="en-US" sz="3200" dirty="0" smtClean="0">
                <a:latin typeface="Courier New" pitchFamily="49" charset="0"/>
                <a:cs typeface="Courier New" pitchFamily="49" charset="0"/>
              </a:rPr>
              <a:t> </a:t>
            </a:r>
            <a:r>
              <a:rPr lang="en-US" sz="3200" dirty="0" err="1" smtClean="0">
                <a:latin typeface="Courier New" pitchFamily="49" charset="0"/>
                <a:cs typeface="Courier New" pitchFamily="49" charset="0"/>
              </a:rPr>
              <a:t>the_file</a:t>
            </a:r>
            <a:r>
              <a:rPr lang="en-US" sz="3200" dirty="0" smtClean="0">
                <a:latin typeface="Courier New" pitchFamily="49" charset="0"/>
                <a:cs typeface="Courier New" pitchFamily="49" charset="0"/>
              </a:rPr>
              <a:t> </a:t>
            </a:r>
            <a:r>
              <a:rPr lang="en-US" sz="3200" dirty="0" err="1" smtClean="0">
                <a:latin typeface="Courier New" pitchFamily="49" charset="0"/>
                <a:cs typeface="Courier New" pitchFamily="49" charset="0"/>
              </a:rPr>
              <a:t>mydir</a:t>
            </a:r>
            <a:endParaRPr lang="en-US" sz="3200" dirty="0" smtClean="0">
              <a:latin typeface="Courier New" pitchFamily="49" charset="0"/>
              <a:cs typeface="Courier New" pitchFamily="49" charset="0"/>
            </a:endParaRPr>
          </a:p>
          <a:p>
            <a:pPr marL="457200" lvl="1" indent="0">
              <a:buNone/>
            </a:pPr>
            <a:r>
              <a:rPr lang="en-US" sz="3200" dirty="0" smtClean="0">
                <a:latin typeface="Courier New" pitchFamily="49" charset="0"/>
                <a:cs typeface="Courier New" pitchFamily="49" charset="0"/>
              </a:rPr>
              <a:t>fi</a:t>
            </a:r>
          </a:p>
          <a:p>
            <a:pPr marL="0" indent="0">
              <a:buNone/>
            </a:pPr>
            <a:r>
              <a:rPr lang="en-US" dirty="0" smtClean="0">
                <a:latin typeface="Courier New" pitchFamily="49" charset="0"/>
                <a:cs typeface="Courier New" pitchFamily="49" charset="0"/>
              </a:rPr>
              <a:t>else</a:t>
            </a:r>
          </a:p>
          <a:p>
            <a:pPr marL="457200" lvl="1" indent="0">
              <a:buNone/>
            </a:pPr>
            <a:r>
              <a:rPr lang="en-US" sz="3200" dirty="0" err="1" smtClean="0">
                <a:latin typeface="Courier New" pitchFamily="49" charset="0"/>
                <a:cs typeface="Courier New" pitchFamily="49" charset="0"/>
              </a:rPr>
              <a:t>mkdir</a:t>
            </a:r>
            <a:r>
              <a:rPr lang="en-US" sz="3200" dirty="0" smtClean="0">
                <a:latin typeface="Courier New" pitchFamily="49" charset="0"/>
                <a:cs typeface="Courier New" pitchFamily="49" charset="0"/>
              </a:rPr>
              <a:t> </a:t>
            </a:r>
            <a:r>
              <a:rPr lang="en-US" sz="3200" dirty="0" err="1" smtClean="0">
                <a:latin typeface="Courier New" pitchFamily="49" charset="0"/>
                <a:cs typeface="Courier New" pitchFamily="49" charset="0"/>
              </a:rPr>
              <a:t>mydir</a:t>
            </a:r>
            <a:endParaRPr lang="en-US" sz="3200" dirty="0">
              <a:latin typeface="Courier New" pitchFamily="49" charset="0"/>
              <a:cs typeface="Courier New" pitchFamily="49" charset="0"/>
            </a:endParaRPr>
          </a:p>
          <a:p>
            <a:pPr marL="457200" lvl="1" indent="0">
              <a:buNone/>
            </a:pPr>
            <a:r>
              <a:rPr lang="en-US" sz="3200" dirty="0" smtClean="0">
                <a:latin typeface="Courier New" pitchFamily="49" charset="0"/>
                <a:cs typeface="Courier New" pitchFamily="49" charset="0"/>
              </a:rPr>
              <a:t>echo “Created </a:t>
            </a:r>
            <a:r>
              <a:rPr lang="en-US" sz="3200" dirty="0" err="1" smtClean="0">
                <a:latin typeface="Courier New" pitchFamily="49" charset="0"/>
                <a:cs typeface="Courier New" pitchFamily="49" charset="0"/>
              </a:rPr>
              <a:t>mydir</a:t>
            </a:r>
            <a:r>
              <a:rPr lang="en-US" sz="3200" dirty="0" smtClean="0">
                <a:latin typeface="Courier New" pitchFamily="49" charset="0"/>
                <a:cs typeface="Courier New" pitchFamily="49" charset="0"/>
              </a:rPr>
              <a:t>”</a:t>
            </a:r>
          </a:p>
          <a:p>
            <a:pPr marL="0" indent="0">
              <a:buNone/>
            </a:pPr>
            <a:r>
              <a:rPr lang="en-US" dirty="0" smtClean="0">
                <a:latin typeface="Courier New" pitchFamily="49" charset="0"/>
                <a:cs typeface="Courier New" pitchFamily="49" charset="0"/>
              </a:rPr>
              <a:t>fi</a:t>
            </a:r>
            <a:endParaRPr lang="en-US"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3755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Conditional Operators</a:t>
            </a:r>
            <a:endParaRPr lang="en-US" dirty="0"/>
          </a:p>
        </p:txBody>
      </p:sp>
      <p:sp>
        <p:nvSpPr>
          <p:cNvPr id="3" name="Content Placeholder 2"/>
          <p:cNvSpPr>
            <a:spLocks noGrp="1"/>
          </p:cNvSpPr>
          <p:nvPr>
            <p:ph idx="1"/>
          </p:nvPr>
        </p:nvSpPr>
        <p:spPr/>
        <p:txBody>
          <a:bodyPr/>
          <a:lstStyle/>
          <a:p>
            <a:pPr marL="0" indent="0">
              <a:buNone/>
            </a:pPr>
            <a:r>
              <a:rPr lang="en-US" dirty="0" smtClean="0">
                <a:latin typeface="Courier New" pitchFamily="49" charset="0"/>
                <a:cs typeface="Courier New" pitchFamily="49" charset="0"/>
              </a:rPr>
              <a:t>!</a:t>
            </a:r>
            <a:r>
              <a:rPr lang="en-US" dirty="0" smtClean="0"/>
              <a:t>    : not ; negates what follows</a:t>
            </a:r>
          </a:p>
          <a:p>
            <a:pPr marL="0" indent="0">
              <a:buNone/>
            </a:pPr>
            <a:r>
              <a:rPr lang="en-US" dirty="0" smtClean="0">
                <a:latin typeface="Courier New" pitchFamily="49" charset="0"/>
                <a:cs typeface="Courier New" pitchFamily="49" charset="0"/>
              </a:rPr>
              <a:t>-a</a:t>
            </a:r>
            <a:r>
              <a:rPr lang="en-US" dirty="0" smtClean="0"/>
              <a:t> : and ; for compound conditionals</a:t>
            </a:r>
          </a:p>
          <a:p>
            <a:pPr marL="0" indent="0">
              <a:buNone/>
            </a:pPr>
            <a:r>
              <a:rPr lang="en-US" dirty="0"/>
              <a:t>	</a:t>
            </a:r>
            <a:r>
              <a:rPr lang="en-US" dirty="0" smtClean="0"/>
              <a:t>can use </a:t>
            </a:r>
            <a:r>
              <a:rPr lang="en-US" dirty="0" smtClean="0">
                <a:latin typeface="Courier New" pitchFamily="49" charset="0"/>
                <a:cs typeface="Courier New" pitchFamily="49" charset="0"/>
              </a:rPr>
              <a:t>&amp;&amp;</a:t>
            </a:r>
            <a:r>
              <a:rPr lang="en-US" dirty="0" smtClean="0"/>
              <a:t> with </a:t>
            </a:r>
            <a:r>
              <a:rPr lang="en-US" dirty="0" smtClean="0">
                <a:latin typeface="Courier New" pitchFamily="49" charset="0"/>
                <a:cs typeface="Courier New" pitchFamily="49" charset="0"/>
              </a:rPr>
              <a:t>[[]]</a:t>
            </a:r>
          </a:p>
          <a:p>
            <a:pPr marL="0" indent="0">
              <a:buNone/>
            </a:pPr>
            <a:r>
              <a:rPr lang="en-US" dirty="0" smtClean="0">
                <a:latin typeface="Courier New" pitchFamily="49" charset="0"/>
                <a:cs typeface="Courier New" pitchFamily="49" charset="0"/>
              </a:rPr>
              <a:t>-o</a:t>
            </a:r>
            <a:r>
              <a:rPr lang="en-US" dirty="0" smtClean="0"/>
              <a:t> : or ; for compound conditionals</a:t>
            </a:r>
          </a:p>
          <a:p>
            <a:pPr marL="0" indent="0">
              <a:buNone/>
            </a:pPr>
            <a:r>
              <a:rPr lang="en-US" dirty="0"/>
              <a:t>	</a:t>
            </a:r>
            <a:r>
              <a:rPr lang="en-US" dirty="0" smtClean="0"/>
              <a:t>can use </a:t>
            </a:r>
            <a:r>
              <a:rPr lang="en-US" dirty="0" smtClean="0">
                <a:latin typeface="Courier New" pitchFamily="49" charset="0"/>
                <a:cs typeface="Courier New" pitchFamily="49" charset="0"/>
              </a:rPr>
              <a:t>||</a:t>
            </a:r>
            <a:r>
              <a:rPr lang="en-US" dirty="0" smtClean="0"/>
              <a:t> with </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8094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Statement</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latin typeface="Courier New" pitchFamily="49" charset="0"/>
                <a:cs typeface="Courier New" pitchFamily="49" charset="0"/>
              </a:rPr>
              <a:t>case </a:t>
            </a:r>
            <a:r>
              <a:rPr lang="en-US" sz="3200" i="1" dirty="0" smtClean="0">
                <a:latin typeface="Courier New" pitchFamily="49" charset="0"/>
                <a:cs typeface="Courier New" pitchFamily="49" charset="0"/>
              </a:rPr>
              <a:t>expression</a:t>
            </a:r>
            <a:r>
              <a:rPr lang="en-US" sz="3200" dirty="0" smtClean="0">
                <a:latin typeface="Courier New" pitchFamily="49" charset="0"/>
                <a:cs typeface="Courier New" pitchFamily="49" charset="0"/>
              </a:rPr>
              <a:t> in</a:t>
            </a:r>
          </a:p>
          <a:p>
            <a:pPr marL="457200" lvl="1" indent="0">
              <a:buNone/>
            </a:pPr>
            <a:r>
              <a:rPr lang="en-US" sz="3200" i="1" dirty="0" smtClean="0">
                <a:latin typeface="Courier New" pitchFamily="49" charset="0"/>
                <a:cs typeface="Courier New" pitchFamily="49" charset="0"/>
              </a:rPr>
              <a:t>pattern1</a:t>
            </a:r>
            <a:r>
              <a:rPr lang="en-US" sz="3200" dirty="0" smtClean="0">
                <a:latin typeface="Courier New" pitchFamily="49" charset="0"/>
                <a:cs typeface="Courier New" pitchFamily="49" charset="0"/>
              </a:rPr>
              <a:t> )</a:t>
            </a:r>
          </a:p>
          <a:p>
            <a:pPr marL="914400" lvl="2" indent="0">
              <a:buNone/>
            </a:pPr>
            <a:r>
              <a:rPr lang="en-US" sz="3200" dirty="0" smtClean="0">
                <a:latin typeface="Courier New" pitchFamily="49" charset="0"/>
                <a:cs typeface="Courier New" pitchFamily="49" charset="0"/>
              </a:rPr>
              <a:t>statements ;;</a:t>
            </a:r>
          </a:p>
          <a:p>
            <a:pPr marL="457200" lvl="1" indent="0">
              <a:buNone/>
            </a:pPr>
            <a:r>
              <a:rPr lang="en-US" sz="3200" i="1" dirty="0" smtClean="0">
                <a:latin typeface="Courier New" pitchFamily="49" charset="0"/>
                <a:cs typeface="Courier New" pitchFamily="49" charset="0"/>
              </a:rPr>
              <a:t>pattern2</a:t>
            </a:r>
            <a:r>
              <a:rPr lang="en-US" sz="3200" dirty="0" smtClean="0">
                <a:latin typeface="Courier New" pitchFamily="49" charset="0"/>
                <a:cs typeface="Courier New" pitchFamily="49" charset="0"/>
              </a:rPr>
              <a:t> )</a:t>
            </a:r>
          </a:p>
          <a:p>
            <a:pPr marL="914400" lvl="2" indent="0">
              <a:buNone/>
            </a:pPr>
            <a:r>
              <a:rPr lang="en-US" sz="3200" dirty="0" smtClean="0">
                <a:latin typeface="Courier New" pitchFamily="49" charset="0"/>
                <a:cs typeface="Courier New" pitchFamily="49" charset="0"/>
              </a:rPr>
              <a:t>statements ;;</a:t>
            </a:r>
          </a:p>
          <a:p>
            <a:pPr marL="457200" lvl="1" indent="0">
              <a:buNone/>
            </a:pPr>
            <a:r>
              <a:rPr lang="en-US" sz="3200" i="1" dirty="0" smtClean="0">
                <a:latin typeface="Courier New" pitchFamily="49" charset="0"/>
                <a:cs typeface="Courier New" pitchFamily="49" charset="0"/>
              </a:rPr>
              <a:t>pattern3</a:t>
            </a:r>
            <a:r>
              <a:rPr lang="en-US" sz="3200" dirty="0" smtClean="0">
                <a:latin typeface="Courier New" pitchFamily="49" charset="0"/>
                <a:cs typeface="Courier New" pitchFamily="49" charset="0"/>
              </a:rPr>
              <a:t> )</a:t>
            </a:r>
          </a:p>
          <a:p>
            <a:pPr marL="914400" lvl="2" indent="0">
              <a:buNone/>
            </a:pPr>
            <a:r>
              <a:rPr lang="en-US" sz="3200" dirty="0" smtClean="0">
                <a:latin typeface="Courier New" pitchFamily="49" charset="0"/>
                <a:cs typeface="Courier New" pitchFamily="49" charset="0"/>
              </a:rPr>
              <a:t>statements ;;</a:t>
            </a:r>
            <a:endParaRPr lang="en-US" sz="3200" dirty="0">
              <a:latin typeface="Courier New" pitchFamily="49" charset="0"/>
              <a:cs typeface="Courier New" pitchFamily="49" charset="0"/>
            </a:endParaRPr>
          </a:p>
          <a:p>
            <a:pPr marL="0" indent="0">
              <a:buNone/>
            </a:pPr>
            <a:r>
              <a:rPr lang="en-US" sz="3200" dirty="0" err="1" smtClean="0">
                <a:latin typeface="Courier New" pitchFamily="49" charset="0"/>
                <a:cs typeface="Courier New" pitchFamily="49" charset="0"/>
              </a:rPr>
              <a:t>esac</a:t>
            </a:r>
            <a:endParaRPr lang="en-US" sz="3200" dirty="0" smtClean="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7402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latin typeface="Courier New" pitchFamily="49" charset="0"/>
                <a:cs typeface="Courier New" pitchFamily="49" charset="0"/>
              </a:rPr>
              <a:t>case $filename in</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*.f)</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echo “Fortran 77 source file”</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*.c)</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echo “C source file”</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py</a:t>
            </a:r>
            <a:r>
              <a:rPr lang="en-US" dirty="0" smtClean="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echo “Python script file”</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                 #optional, indicates default</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echo “I don’t know what this file is”</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p>
          <a:p>
            <a:pPr marL="0" indent="0">
              <a:buNone/>
            </a:pPr>
            <a:r>
              <a:rPr lang="en-US" dirty="0" err="1" smtClean="0">
                <a:latin typeface="Courier New" pitchFamily="49" charset="0"/>
                <a:cs typeface="Courier New" pitchFamily="49" charset="0"/>
              </a:rPr>
              <a:t>esac</a:t>
            </a: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41382514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Loops</a:t>
            </a:r>
            <a:endParaRPr lang="en-US" dirty="0"/>
          </a:p>
        </p:txBody>
      </p:sp>
      <p:sp>
        <p:nvSpPr>
          <p:cNvPr id="3" name="Content Placeholder 2"/>
          <p:cNvSpPr>
            <a:spLocks noGrp="1"/>
          </p:cNvSpPr>
          <p:nvPr>
            <p:ph idx="1"/>
          </p:nvPr>
        </p:nvSpPr>
        <p:spPr/>
        <p:txBody>
          <a:bodyPr/>
          <a:lstStyle/>
          <a:p>
            <a:r>
              <a:rPr lang="en-US" dirty="0" smtClean="0"/>
              <a:t>The bash </a:t>
            </a:r>
            <a:r>
              <a:rPr lang="en-US" dirty="0" smtClean="0">
                <a:latin typeface="Courier New" pitchFamily="49" charset="0"/>
                <a:cs typeface="Courier New" pitchFamily="49" charset="0"/>
              </a:rPr>
              <a:t>for</a:t>
            </a:r>
            <a:r>
              <a:rPr lang="en-US" dirty="0" smtClean="0"/>
              <a:t> loop is a little different from the equivalent in C/C++/Fortran (but is similar to Perl or Python)</a:t>
            </a:r>
          </a:p>
          <a:p>
            <a:pPr marL="0" indent="0">
              <a:buNone/>
            </a:pPr>
            <a:r>
              <a:rPr lang="en-US" dirty="0" smtClean="0"/>
              <a:t>	</a:t>
            </a:r>
            <a:r>
              <a:rPr lang="en-US" dirty="0" smtClean="0">
                <a:latin typeface="Courier New" pitchFamily="49" charset="0"/>
                <a:cs typeface="Courier New" pitchFamily="49" charset="0"/>
              </a:rPr>
              <a:t>for </a:t>
            </a:r>
            <a:r>
              <a:rPr lang="en-US" i="1" dirty="0" smtClean="0">
                <a:latin typeface="Courier New" pitchFamily="49" charset="0"/>
                <a:cs typeface="Courier New" pitchFamily="49" charset="0"/>
              </a:rPr>
              <a:t>variable</a:t>
            </a:r>
            <a:r>
              <a:rPr lang="en-US" dirty="0" smtClean="0">
                <a:latin typeface="Courier New" pitchFamily="49" charset="0"/>
                <a:cs typeface="Courier New" pitchFamily="49" charset="0"/>
              </a:rPr>
              <a:t> in </a:t>
            </a:r>
            <a:r>
              <a:rPr lang="en-US" i="1" dirty="0" smtClean="0">
                <a:latin typeface="Courier New" pitchFamily="49" charset="0"/>
                <a:cs typeface="Courier New" pitchFamily="49" charset="0"/>
              </a:rPr>
              <a:t>iterator</a:t>
            </a:r>
          </a:p>
          <a:p>
            <a:pPr marL="0" indent="0">
              <a:buNone/>
            </a:pPr>
            <a:r>
              <a:rPr lang="en-US" dirty="0" smtClean="0">
                <a:latin typeface="Courier New" pitchFamily="49" charset="0"/>
                <a:cs typeface="Courier New" pitchFamily="49" charset="0"/>
              </a:rPr>
              <a:t>	do</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commands</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done</a:t>
            </a:r>
            <a:endParaRPr lang="en-US"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8515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for Scripting</a:t>
            </a:r>
            <a:endParaRPr lang="en-US" dirty="0"/>
          </a:p>
        </p:txBody>
      </p:sp>
      <p:sp>
        <p:nvSpPr>
          <p:cNvPr id="3" name="Content Placeholder 2"/>
          <p:cNvSpPr>
            <a:spLocks noGrp="1"/>
          </p:cNvSpPr>
          <p:nvPr>
            <p:ph idx="1"/>
          </p:nvPr>
        </p:nvSpPr>
        <p:spPr/>
        <p:txBody>
          <a:bodyPr/>
          <a:lstStyle/>
          <a:p>
            <a:r>
              <a:rPr lang="en-US" dirty="0" smtClean="0"/>
              <a:t>Automate repetitive tasks</a:t>
            </a:r>
          </a:p>
          <a:p>
            <a:pPr lvl="1"/>
            <a:r>
              <a:rPr lang="en-US" dirty="0" smtClean="0"/>
              <a:t>Could also use languages like Perl or Python but it’s still handy to know some bash</a:t>
            </a:r>
          </a:p>
          <a:p>
            <a:r>
              <a:rPr lang="en-US" dirty="0" smtClean="0"/>
              <a:t>Write job scripts for the PBS </a:t>
            </a:r>
            <a:r>
              <a:rPr lang="en-US" dirty="0" err="1" smtClean="0"/>
              <a:t>queueing</a:t>
            </a:r>
            <a:r>
              <a:rPr lang="en-US" dirty="0" smtClean="0"/>
              <a:t> system</a:t>
            </a:r>
          </a:p>
          <a:p>
            <a:pPr lvl="1"/>
            <a:r>
              <a:rPr lang="en-US" dirty="0" smtClean="0"/>
              <a:t>For most users these must be a shell script (bash, </a:t>
            </a:r>
            <a:r>
              <a:rPr lang="en-US" dirty="0" err="1" smtClean="0"/>
              <a:t>ksh</a:t>
            </a:r>
            <a:r>
              <a:rPr lang="en-US" dirty="0" smtClean="0"/>
              <a:t>, or </a:t>
            </a:r>
            <a:r>
              <a:rPr lang="en-US" dirty="0" err="1" smtClean="0"/>
              <a:t>tcsh</a:t>
            </a:r>
            <a:r>
              <a:rPr lang="en-US" dirty="0" smtClean="0"/>
              <a:t>)</a:t>
            </a:r>
          </a:p>
          <a:p>
            <a:r>
              <a:rPr lang="en-US" dirty="0" smtClean="0"/>
              <a:t>Anything you can type on the command line can be put into a script</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41647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noAutofit/>
          </a:bodyPr>
          <a:lstStyle/>
          <a:p>
            <a:pPr marL="0" indent="0">
              <a:buNone/>
            </a:pPr>
            <a:r>
              <a:rPr lang="en-US" sz="2400" dirty="0" smtClean="0">
                <a:latin typeface="Courier New" pitchFamily="49" charset="0"/>
                <a:cs typeface="Courier New" pitchFamily="49" charset="0"/>
              </a:rPr>
              <a:t>for </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 in 1 2 3 4 5 ; do</a:t>
            </a:r>
          </a:p>
          <a:p>
            <a:pPr marL="457200" lvl="1" indent="0">
              <a:buNone/>
            </a:pPr>
            <a:r>
              <a:rPr lang="en-US" dirty="0" smtClean="0">
                <a:latin typeface="Courier New" pitchFamily="49" charset="0"/>
                <a:cs typeface="Courier New" pitchFamily="49" charset="0"/>
              </a:rPr>
              <a:t>echo “I am on step $</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a:t>
            </a:r>
          </a:p>
          <a:p>
            <a:pPr marL="0" indent="0">
              <a:buNone/>
            </a:pPr>
            <a:r>
              <a:rPr lang="en-US" sz="2400" dirty="0" smtClean="0">
                <a:latin typeface="Courier New" pitchFamily="49" charset="0"/>
                <a:cs typeface="Courier New" pitchFamily="49" charset="0"/>
              </a:rPr>
              <a:t>done</a:t>
            </a:r>
          </a:p>
          <a:p>
            <a:pPr marL="0" indent="0">
              <a:buNone/>
            </a:pPr>
            <a:r>
              <a:rPr lang="en-US" sz="2400" dirty="0" smtClean="0">
                <a:latin typeface="Courier New" pitchFamily="49" charset="0"/>
                <a:cs typeface="Courier New" pitchFamily="49" charset="0"/>
              </a:rPr>
              <a:t>for </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 in {1..5}  #bash 3.0 and up</a:t>
            </a:r>
          </a:p>
          <a:p>
            <a:pPr marL="0" indent="0">
              <a:buNone/>
            </a:pPr>
            <a:r>
              <a:rPr lang="en-US" sz="2400" dirty="0" smtClean="0">
                <a:latin typeface="Courier New" pitchFamily="49" charset="0"/>
                <a:cs typeface="Courier New" pitchFamily="49" charset="0"/>
              </a:rPr>
              <a:t>do</a:t>
            </a:r>
          </a:p>
          <a:p>
            <a:pPr marL="457200" lvl="1" indent="0">
              <a:buNone/>
            </a:pPr>
            <a:r>
              <a:rPr lang="en-US" dirty="0" smtClean="0">
                <a:latin typeface="Courier New" pitchFamily="49" charset="0"/>
                <a:cs typeface="Courier New" pitchFamily="49" charset="0"/>
              </a:rPr>
              <a:t>echo “I am on step $</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a:t>
            </a:r>
          </a:p>
          <a:p>
            <a:pPr marL="0" indent="0">
              <a:buNone/>
            </a:pPr>
            <a:r>
              <a:rPr lang="en-US" sz="2400" dirty="0" smtClean="0">
                <a:latin typeface="Courier New" pitchFamily="49" charset="0"/>
                <a:cs typeface="Courier New" pitchFamily="49" charset="0"/>
              </a:rPr>
              <a:t>done</a:t>
            </a:r>
          </a:p>
          <a:p>
            <a:pPr marL="0" indent="0">
              <a:buNone/>
            </a:pPr>
            <a:r>
              <a:rPr lang="en-US" sz="2400" dirty="0" smtClean="0">
                <a:latin typeface="Courier New" pitchFamily="49" charset="0"/>
                <a:cs typeface="Courier New" pitchFamily="49" charset="0"/>
              </a:rPr>
              <a:t>for </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 in 0{1..9} {10..100}; do</a:t>
            </a:r>
          </a:p>
          <a:p>
            <a:pPr marL="0" indent="0">
              <a:buNone/>
            </a:pPr>
            <a:r>
              <a:rPr lang="en-US" sz="2400" dirty="0">
                <a:latin typeface="Courier New" pitchFamily="49" charset="0"/>
                <a:cs typeface="Courier New" pitchFamily="49" charset="0"/>
              </a:rPr>
              <a:t> </a:t>
            </a:r>
            <a:r>
              <a:rPr lang="en-US" sz="2400" dirty="0" smtClean="0">
                <a:latin typeface="Courier New" pitchFamily="49" charset="0"/>
                <a:cs typeface="Courier New" pitchFamily="49" charset="0"/>
              </a:rPr>
              <a:t> echo “File extension will be $</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a:t>
            </a:r>
          </a:p>
          <a:p>
            <a:pPr marL="0" indent="0">
              <a:buNone/>
            </a:pPr>
            <a:r>
              <a:rPr lang="en-US" sz="2400" dirty="0" smtClean="0">
                <a:latin typeface="Courier New" pitchFamily="49" charset="0"/>
                <a:cs typeface="Courier New" pitchFamily="49" charset="0"/>
              </a:rPr>
              <a:t>done </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66905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Three-Expression For</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latin typeface="Courier New" pitchFamily="49" charset="0"/>
                <a:cs typeface="Courier New" pitchFamily="49" charset="0"/>
              </a:rPr>
              <a:t>for (( EXPR1; EXPR2; EXPR3 ))</a:t>
            </a:r>
          </a:p>
          <a:p>
            <a:pPr marL="0" indent="0">
              <a:buNone/>
            </a:pPr>
            <a:r>
              <a:rPr lang="en-US" dirty="0" smtClean="0">
                <a:latin typeface="Courier New" pitchFamily="49" charset="0"/>
                <a:cs typeface="Courier New" pitchFamily="49" charset="0"/>
              </a:rPr>
              <a:t>do</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statements</a:t>
            </a:r>
          </a:p>
          <a:p>
            <a:pPr marL="0" indent="0">
              <a:buNone/>
            </a:pPr>
            <a:r>
              <a:rPr lang="en-US" dirty="0" smtClean="0">
                <a:latin typeface="Courier New" pitchFamily="49" charset="0"/>
                <a:cs typeface="Courier New" pitchFamily="49" charset="0"/>
              </a:rPr>
              <a:t>done</a:t>
            </a:r>
          </a:p>
          <a:p>
            <a:r>
              <a:rPr lang="en-US" dirty="0" smtClean="0"/>
              <a:t>Example:</a:t>
            </a:r>
          </a:p>
          <a:p>
            <a:pPr marL="0" indent="0">
              <a:buNone/>
            </a:pPr>
            <a:r>
              <a:rPr lang="en-US" dirty="0" smtClean="0">
                <a:latin typeface="Courier New" pitchFamily="49" charset="0"/>
                <a:cs typeface="Courier New" pitchFamily="49" charset="0"/>
              </a:rPr>
              <a:t>for (( </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=0; </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IMAX;i</a:t>
            </a:r>
            <a:r>
              <a:rPr lang="en-US" dirty="0" smtClean="0">
                <a:latin typeface="Courier New" pitchFamily="49" charset="0"/>
                <a:cs typeface="Courier New" pitchFamily="49" charset="0"/>
              </a:rPr>
              <a:t>++ )); do</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echo $name”.”$</a:t>
            </a:r>
            <a:r>
              <a:rPr lang="en-US" dirty="0" err="1" smtClean="0">
                <a:latin typeface="Courier New" pitchFamily="49" charset="0"/>
                <a:cs typeface="Courier New" pitchFamily="49" charset="0"/>
              </a:rPr>
              <a:t>i</a:t>
            </a:r>
            <a:endParaRPr lang="en-US" dirty="0" smtClean="0">
              <a:latin typeface="Courier New" pitchFamily="49" charset="0"/>
              <a:cs typeface="Courier New" pitchFamily="49" charset="0"/>
            </a:endParaRPr>
          </a:p>
          <a:p>
            <a:pPr marL="0" indent="0">
              <a:buNone/>
            </a:pPr>
            <a:r>
              <a:rPr lang="en-US" dirty="0" smtClean="0">
                <a:latin typeface="Courier New" pitchFamily="49" charset="0"/>
                <a:cs typeface="Courier New" pitchFamily="49" charset="0"/>
              </a:rPr>
              <a:t>done</a:t>
            </a:r>
            <a:endParaRPr lang="en-US"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33663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while loop</a:t>
            </a:r>
            <a:endParaRPr lang="en-US" dirty="0"/>
          </a:p>
        </p:txBody>
      </p:sp>
      <p:sp>
        <p:nvSpPr>
          <p:cNvPr id="3" name="Content Placeholder 2"/>
          <p:cNvSpPr>
            <a:spLocks noGrp="1"/>
          </p:cNvSpPr>
          <p:nvPr>
            <p:ph idx="1"/>
          </p:nvPr>
        </p:nvSpPr>
        <p:spPr>
          <a:xfrm>
            <a:off x="457200" y="1600200"/>
            <a:ext cx="8229600" cy="4896610"/>
          </a:xfrm>
        </p:spPr>
        <p:txBody>
          <a:bodyPr>
            <a:normAutofit lnSpcReduction="10000"/>
          </a:bodyPr>
          <a:lstStyle/>
          <a:p>
            <a:pPr marL="0" indent="0">
              <a:buNone/>
            </a:pPr>
            <a:r>
              <a:rPr lang="en-US" dirty="0" smtClean="0">
                <a:latin typeface="Courier New" pitchFamily="49" charset="0"/>
                <a:cs typeface="Courier New" pitchFamily="49" charset="0"/>
              </a:rPr>
              <a:t>while [ condition ] </a:t>
            </a:r>
          </a:p>
          <a:p>
            <a:pPr marL="0" indent="0">
              <a:buNone/>
            </a:pPr>
            <a:r>
              <a:rPr lang="en-US" dirty="0" smtClean="0">
                <a:latin typeface="Courier New" pitchFamily="49" charset="0"/>
                <a:cs typeface="Courier New" pitchFamily="49" charset="0"/>
              </a:rPr>
              <a:t>do</a:t>
            </a:r>
          </a:p>
          <a:p>
            <a:pPr marL="457200" lvl="1" indent="0">
              <a:buNone/>
            </a:pPr>
            <a:r>
              <a:rPr lang="en-US" sz="3200" dirty="0" smtClean="0">
                <a:latin typeface="Courier New" pitchFamily="49" charset="0"/>
                <a:cs typeface="Courier New" pitchFamily="49" charset="0"/>
              </a:rPr>
              <a:t>command</a:t>
            </a:r>
          </a:p>
          <a:p>
            <a:pPr marL="457200" lvl="1" indent="0">
              <a:buNone/>
            </a:pPr>
            <a:r>
              <a:rPr lang="en-US" sz="3200" dirty="0" smtClean="0">
                <a:latin typeface="Courier New" pitchFamily="49" charset="0"/>
                <a:cs typeface="Courier New" pitchFamily="49" charset="0"/>
              </a:rPr>
              <a:t>command</a:t>
            </a:r>
          </a:p>
          <a:p>
            <a:pPr marL="457200" lvl="1" indent="0">
              <a:buNone/>
            </a:pPr>
            <a:r>
              <a:rPr lang="en-US" sz="3200" dirty="0" smtClean="0">
                <a:latin typeface="Courier New" pitchFamily="49" charset="0"/>
                <a:cs typeface="Courier New" pitchFamily="49" charset="0"/>
              </a:rPr>
              <a:t>command</a:t>
            </a:r>
          </a:p>
          <a:p>
            <a:pPr marL="0" indent="0">
              <a:buNone/>
            </a:pPr>
            <a:r>
              <a:rPr lang="en-US" dirty="0" smtClean="0">
                <a:latin typeface="Courier New" pitchFamily="49" charset="0"/>
                <a:cs typeface="Courier New" pitchFamily="49" charset="0"/>
              </a:rPr>
              <a:t>done</a:t>
            </a:r>
          </a:p>
          <a:p>
            <a:pPr marL="0" indent="0">
              <a:buNone/>
            </a:pPr>
            <a:endParaRPr lang="en-US" dirty="0">
              <a:latin typeface="Courier"/>
              <a:cs typeface="Courier"/>
            </a:endParaRPr>
          </a:p>
          <a:p>
            <a:pPr marL="0" indent="0">
              <a:buNone/>
            </a:pPr>
            <a:r>
              <a:rPr lang="en-US" dirty="0" smtClean="0">
                <a:cs typeface="Courier"/>
              </a:rPr>
              <a:t>One of the commands in the </a:t>
            </a:r>
            <a:r>
              <a:rPr lang="en-US" dirty="0" smtClean="0">
                <a:latin typeface="Courier New" pitchFamily="49" charset="0"/>
                <a:cs typeface="Courier New" pitchFamily="49" charset="0"/>
              </a:rPr>
              <a:t>while</a:t>
            </a:r>
            <a:r>
              <a:rPr lang="en-US" dirty="0" smtClean="0">
                <a:cs typeface="Courier"/>
              </a:rPr>
              <a:t> loop </a:t>
            </a:r>
            <a:r>
              <a:rPr lang="en-US" i="1" dirty="0" smtClean="0">
                <a:cs typeface="Courier"/>
              </a:rPr>
              <a:t>must </a:t>
            </a:r>
            <a:r>
              <a:rPr lang="en-US" dirty="0" smtClean="0">
                <a:cs typeface="Courier"/>
              </a:rPr>
              <a:t>update the condition so that it eventually becomes false.</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9051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a:t>
            </a:r>
            <a:endParaRPr lang="en-US" dirty="0"/>
          </a:p>
        </p:txBody>
      </p:sp>
      <p:sp>
        <p:nvSpPr>
          <p:cNvPr id="3" name="Content Placeholder 2"/>
          <p:cNvSpPr>
            <a:spLocks noGrp="1"/>
          </p:cNvSpPr>
          <p:nvPr>
            <p:ph idx="1"/>
          </p:nvPr>
        </p:nvSpPr>
        <p:spPr>
          <a:xfrm>
            <a:off x="457200" y="1389352"/>
            <a:ext cx="8229600" cy="5117465"/>
          </a:xfrm>
        </p:spPr>
        <p:txBody>
          <a:bodyPr>
            <a:normAutofit fontScale="92500" lnSpcReduction="20000"/>
          </a:bodyPr>
          <a:lstStyle/>
          <a:p>
            <a:r>
              <a:rPr lang="en-US" dirty="0" smtClean="0"/>
              <a:t>If you need to exit a loop before its termination condition is reached you can use the </a:t>
            </a:r>
            <a:r>
              <a:rPr lang="en-US" dirty="0" smtClean="0">
                <a:latin typeface="Courier New" pitchFamily="49" charset="0"/>
                <a:cs typeface="Courier New" pitchFamily="49" charset="0"/>
              </a:rPr>
              <a:t>break</a:t>
            </a:r>
            <a:r>
              <a:rPr lang="en-US" dirty="0" smtClean="0"/>
              <a:t> statement.</a:t>
            </a:r>
          </a:p>
          <a:p>
            <a:endParaRPr lang="en-US" dirty="0" smtClean="0"/>
          </a:p>
          <a:p>
            <a:pPr marL="0" indent="0">
              <a:buNone/>
            </a:pPr>
            <a:r>
              <a:rPr lang="en-US" sz="3000" dirty="0" smtClean="0">
                <a:latin typeface="Courier New" pitchFamily="49" charset="0"/>
                <a:cs typeface="Courier New" pitchFamily="49" charset="0"/>
              </a:rPr>
              <a:t>while [ condition ]</a:t>
            </a:r>
          </a:p>
          <a:p>
            <a:pPr marL="0" indent="0">
              <a:buNone/>
            </a:pPr>
            <a:r>
              <a:rPr lang="en-US" sz="3000" dirty="0" smtClean="0">
                <a:latin typeface="Courier New" pitchFamily="49" charset="0"/>
                <a:cs typeface="Courier New" pitchFamily="49" charset="0"/>
              </a:rPr>
              <a:t>do</a:t>
            </a:r>
          </a:p>
          <a:p>
            <a:pPr marL="457200" lvl="1" indent="0">
              <a:buNone/>
            </a:pPr>
            <a:r>
              <a:rPr lang="en-US" sz="3000" dirty="0" smtClean="0">
                <a:latin typeface="Courier New" pitchFamily="49" charset="0"/>
                <a:cs typeface="Courier New" pitchFamily="49" charset="0"/>
              </a:rPr>
              <a:t>if [ disaster ]; then</a:t>
            </a:r>
          </a:p>
          <a:p>
            <a:pPr marL="914400" lvl="2" indent="0">
              <a:buNone/>
            </a:pPr>
            <a:r>
              <a:rPr lang="en-US" sz="3000" dirty="0" smtClean="0">
                <a:latin typeface="Courier New" pitchFamily="49" charset="0"/>
                <a:cs typeface="Courier New" pitchFamily="49" charset="0"/>
              </a:rPr>
              <a:t>break</a:t>
            </a:r>
          </a:p>
          <a:p>
            <a:pPr marL="457200" lvl="1" indent="0">
              <a:buNone/>
            </a:pPr>
            <a:r>
              <a:rPr lang="en-US" sz="3000" dirty="0" smtClean="0">
                <a:latin typeface="Courier New" pitchFamily="49" charset="0"/>
                <a:cs typeface="Courier New" pitchFamily="49" charset="0"/>
              </a:rPr>
              <a:t>fi</a:t>
            </a:r>
          </a:p>
          <a:p>
            <a:pPr marL="457200" lvl="1" indent="0">
              <a:buNone/>
            </a:pPr>
            <a:r>
              <a:rPr lang="en-US" sz="3000" dirty="0" smtClean="0">
                <a:latin typeface="Courier New" pitchFamily="49" charset="0"/>
                <a:cs typeface="Courier New" pitchFamily="49" charset="0"/>
              </a:rPr>
              <a:t>command</a:t>
            </a:r>
          </a:p>
          <a:p>
            <a:pPr marL="457200" lvl="1" indent="0">
              <a:buNone/>
            </a:pPr>
            <a:r>
              <a:rPr lang="en-US" sz="3000" dirty="0" smtClean="0">
                <a:latin typeface="Courier New" pitchFamily="49" charset="0"/>
                <a:cs typeface="Courier New" pitchFamily="49" charset="0"/>
              </a:rPr>
              <a:t>command</a:t>
            </a:r>
          </a:p>
          <a:p>
            <a:pPr marL="0" indent="0">
              <a:buNone/>
            </a:pPr>
            <a:r>
              <a:rPr lang="en-US" sz="3000" dirty="0" smtClean="0">
                <a:latin typeface="Courier New" pitchFamily="49" charset="0"/>
                <a:cs typeface="Courier New" pitchFamily="49" charset="0"/>
              </a:rPr>
              <a:t>done </a:t>
            </a:r>
            <a:endParaRPr lang="en-US" sz="3000"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80972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US" dirty="0"/>
          </a:p>
        </p:txBody>
      </p:sp>
      <p:sp>
        <p:nvSpPr>
          <p:cNvPr id="3" name="Content Placeholder 2"/>
          <p:cNvSpPr>
            <a:spLocks noGrp="1"/>
          </p:cNvSpPr>
          <p:nvPr>
            <p:ph idx="1"/>
          </p:nvPr>
        </p:nvSpPr>
        <p:spPr/>
        <p:txBody>
          <a:bodyPr>
            <a:normAutofit/>
          </a:bodyPr>
          <a:lstStyle/>
          <a:p>
            <a:r>
              <a:rPr lang="en-US" dirty="0" smtClean="0"/>
              <a:t>To skip the commands for an iteration use </a:t>
            </a:r>
            <a:r>
              <a:rPr lang="en-US" dirty="0" smtClean="0">
                <a:latin typeface="Courier New" pitchFamily="49" charset="0"/>
                <a:cs typeface="Courier New" pitchFamily="49" charset="0"/>
              </a:rPr>
              <a:t>continue</a:t>
            </a:r>
          </a:p>
          <a:p>
            <a:pPr marL="0" indent="0">
              <a:buNone/>
            </a:pPr>
            <a:r>
              <a:rPr lang="en-US" dirty="0" smtClean="0">
                <a:latin typeface="Courier New" pitchFamily="49" charset="0"/>
                <a:cs typeface="Courier New" pitchFamily="49" charset="0"/>
              </a:rPr>
              <a:t>for </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 in iterator; do</a:t>
            </a:r>
          </a:p>
          <a:p>
            <a:pPr marL="457200" lvl="1" indent="0">
              <a:buNone/>
            </a:pPr>
            <a:r>
              <a:rPr lang="en-US" sz="2800" dirty="0" smtClean="0">
                <a:latin typeface="Courier New" pitchFamily="49" charset="0"/>
                <a:cs typeface="Courier New" pitchFamily="49" charset="0"/>
              </a:rPr>
              <a:t>if [[ something ]]; then</a:t>
            </a:r>
          </a:p>
          <a:p>
            <a:pPr marL="914400" lvl="2" indent="0">
              <a:buNone/>
            </a:pPr>
            <a:r>
              <a:rPr lang="en-US" sz="2800" dirty="0" smtClean="0">
                <a:latin typeface="Courier New" pitchFamily="49" charset="0"/>
                <a:cs typeface="Courier New" pitchFamily="49" charset="0"/>
              </a:rPr>
              <a:t>continue</a:t>
            </a:r>
          </a:p>
          <a:p>
            <a:pPr marL="457200" lvl="1" indent="0">
              <a:buNone/>
            </a:pPr>
            <a:r>
              <a:rPr lang="en-US" sz="2800" dirty="0" smtClean="0">
                <a:latin typeface="Courier New" pitchFamily="49" charset="0"/>
                <a:cs typeface="Courier New" pitchFamily="49" charset="0"/>
              </a:rPr>
              <a:t>fi</a:t>
            </a:r>
          </a:p>
          <a:p>
            <a:pPr marL="457200" lvl="1" indent="0">
              <a:buNone/>
            </a:pPr>
            <a:r>
              <a:rPr lang="en-US" sz="2800" dirty="0" smtClean="0">
                <a:latin typeface="Courier New" pitchFamily="49" charset="0"/>
                <a:cs typeface="Courier New" pitchFamily="49" charset="0"/>
              </a:rPr>
              <a:t>command </a:t>
            </a:r>
          </a:p>
          <a:p>
            <a:pPr marL="457200" lvl="1" indent="0">
              <a:buNone/>
            </a:pPr>
            <a:r>
              <a:rPr lang="en-US" sz="2800" dirty="0" smtClean="0">
                <a:latin typeface="Courier New" pitchFamily="49" charset="0"/>
                <a:cs typeface="Courier New" pitchFamily="49" charset="0"/>
              </a:rPr>
              <a:t>command</a:t>
            </a:r>
          </a:p>
          <a:p>
            <a:pPr marL="0" indent="0">
              <a:buNone/>
            </a:pPr>
            <a:r>
              <a:rPr lang="en-US" dirty="0" smtClean="0">
                <a:latin typeface="Courier New" pitchFamily="49" charset="0"/>
                <a:cs typeface="Courier New" pitchFamily="49" charset="0"/>
              </a:rPr>
              <a:t>done</a:t>
            </a:r>
          </a:p>
          <a:p>
            <a:pPr lvl="1"/>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25949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Bash Arithmetic	</a:t>
            </a:r>
            <a:endParaRPr lang="en-US" dirty="0"/>
          </a:p>
        </p:txBody>
      </p:sp>
      <p:sp>
        <p:nvSpPr>
          <p:cNvPr id="3" name="Content Placeholder 2"/>
          <p:cNvSpPr>
            <a:spLocks noGrp="1"/>
          </p:cNvSpPr>
          <p:nvPr>
            <p:ph idx="1"/>
          </p:nvPr>
        </p:nvSpPr>
        <p:spPr>
          <a:xfrm>
            <a:off x="457200" y="1409376"/>
            <a:ext cx="8229600" cy="5043847"/>
          </a:xfrm>
        </p:spPr>
        <p:txBody>
          <a:bodyPr>
            <a:normAutofit/>
          </a:bodyPr>
          <a:lstStyle/>
          <a:p>
            <a:r>
              <a:rPr lang="en-US" dirty="0" smtClean="0"/>
              <a:t>We said earlier that bash is bad at arithmetic, but some basic operations can be performed.</a:t>
            </a:r>
          </a:p>
          <a:p>
            <a:r>
              <a:rPr lang="en-US" dirty="0" smtClean="0"/>
              <a:t>Expressions to be evaluated numerically must be enclosed in </a:t>
            </a:r>
            <a:r>
              <a:rPr lang="en-US" i="1" dirty="0" smtClean="0"/>
              <a:t>double parentheses</a:t>
            </a:r>
            <a:r>
              <a:rPr lang="en-US" dirty="0" smtClean="0"/>
              <a:t>. It works only with </a:t>
            </a:r>
            <a:r>
              <a:rPr lang="en-US" i="1" dirty="0" smtClean="0"/>
              <a:t>integers</a:t>
            </a:r>
            <a:r>
              <a:rPr lang="en-US" dirty="0" smtClean="0"/>
              <a:t>.</a:t>
            </a:r>
          </a:p>
          <a:p>
            <a:pPr marL="0" indent="0">
              <a:buNone/>
            </a:pPr>
            <a:r>
              <a:rPr lang="en-US" dirty="0" smtClean="0"/>
              <a:t>	</a:t>
            </a:r>
            <a:r>
              <a:rPr lang="en-US" dirty="0" smtClean="0">
                <a:latin typeface="Courier New" pitchFamily="49" charset="0"/>
                <a:cs typeface="Courier New" pitchFamily="49" charset="0"/>
              </a:rPr>
              <a:t>x=$((4+20))</a:t>
            </a:r>
          </a:p>
          <a:p>
            <a:pPr marL="0" indent="0">
              <a:buNone/>
            </a:pP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=$(($i+1))</a:t>
            </a:r>
          </a:p>
          <a:p>
            <a:pPr marL="0" indent="0">
              <a:buNone/>
            </a:pPr>
            <a:r>
              <a:rPr lang="en-US" dirty="0" smtClean="0">
                <a:cs typeface="Courier"/>
              </a:rPr>
              <a:t>If you need more advanced math (even just fractions!) you must use</a:t>
            </a:r>
            <a:r>
              <a:rPr lang="en-US" dirty="0">
                <a:latin typeface="Courier"/>
                <a:cs typeface="Courier"/>
              </a:rPr>
              <a:t> </a:t>
            </a:r>
            <a:r>
              <a:rPr lang="en-US" dirty="0" err="1" smtClean="0">
                <a:latin typeface="Courier New" pitchFamily="49" charset="0"/>
                <a:cs typeface="Courier New" pitchFamily="49" charset="0"/>
              </a:rPr>
              <a:t>bc</a:t>
            </a:r>
            <a:r>
              <a:rPr lang="en-US" dirty="0" smtClean="0">
                <a:latin typeface="Courier"/>
                <a:cs typeface="Courier"/>
              </a:rPr>
              <a:t>.</a:t>
            </a:r>
            <a:endParaRPr lang="en-US" dirty="0">
              <a:latin typeface="Courier"/>
              <a:cs typeface="Courier"/>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97763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bc</a:t>
            </a:r>
            <a:endParaRPr lang="en-US" dirty="0"/>
          </a:p>
        </p:txBody>
      </p:sp>
      <p:sp>
        <p:nvSpPr>
          <p:cNvPr id="3" name="Content Placeholder 2"/>
          <p:cNvSpPr>
            <a:spLocks noGrp="1"/>
          </p:cNvSpPr>
          <p:nvPr>
            <p:ph idx="1"/>
          </p:nvPr>
        </p:nvSpPr>
        <p:spPr/>
        <p:txBody>
          <a:bodyPr/>
          <a:lstStyle/>
          <a:p>
            <a:r>
              <a:rPr lang="en-US" dirty="0" smtClean="0"/>
              <a:t>If you really, really, really must do math in a bash script, most of the time you must use </a:t>
            </a:r>
            <a:r>
              <a:rPr lang="en-US" dirty="0" err="1" smtClean="0"/>
              <a:t>bc</a:t>
            </a:r>
            <a:endParaRPr lang="en-US" dirty="0" smtClean="0"/>
          </a:p>
          <a:p>
            <a:r>
              <a:rPr lang="en-US" dirty="0" smtClean="0"/>
              <a:t>The syntax is very peculiar</a:t>
            </a:r>
          </a:p>
          <a:p>
            <a:pPr marL="274320" lvl="1" indent="0">
              <a:buNone/>
            </a:pPr>
            <a:r>
              <a:rPr lang="en-US" sz="2800" dirty="0" smtClean="0">
                <a:latin typeface="Courier New" pitchFamily="49" charset="0"/>
                <a:cs typeface="Courier New" pitchFamily="49" charset="0"/>
              </a:rPr>
              <a:t>x=$(echo “3*8+$z” | </a:t>
            </a:r>
            <a:r>
              <a:rPr lang="en-US" sz="2800" dirty="0" err="1" smtClean="0">
                <a:latin typeface="Courier New" pitchFamily="49" charset="0"/>
                <a:cs typeface="Courier New" pitchFamily="49" charset="0"/>
              </a:rPr>
              <a:t>bc</a:t>
            </a:r>
            <a:r>
              <a:rPr lang="en-US" sz="2800" dirty="0">
                <a:latin typeface="Courier New" pitchFamily="49" charset="0"/>
                <a:cs typeface="Courier New" pitchFamily="49" charset="0"/>
              </a:rPr>
              <a:t>)</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22168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Command-Line Arguments</a:t>
            </a:r>
            <a:endParaRPr lang="en-US" dirty="0"/>
          </a:p>
        </p:txBody>
      </p:sp>
      <p:sp>
        <p:nvSpPr>
          <p:cNvPr id="3" name="Content Placeholder 2"/>
          <p:cNvSpPr>
            <a:spLocks noGrp="1"/>
          </p:cNvSpPr>
          <p:nvPr>
            <p:ph idx="1"/>
          </p:nvPr>
        </p:nvSpPr>
        <p:spPr/>
        <p:txBody>
          <a:bodyPr/>
          <a:lstStyle/>
          <a:p>
            <a:r>
              <a:rPr lang="en-US" dirty="0" smtClean="0"/>
              <a:t>Many bash scripts need to read arguments from the command line.  The arguments are indicated by special variables </a:t>
            </a:r>
            <a:r>
              <a:rPr lang="en-US" dirty="0" smtClean="0">
                <a:latin typeface="Courier New" pitchFamily="49" charset="0"/>
                <a:cs typeface="Courier New" pitchFamily="49" charset="0"/>
              </a:rPr>
              <a:t>$0</a:t>
            </a:r>
            <a:r>
              <a:rPr lang="en-US" dirty="0" smtClean="0"/>
              <a:t>, </a:t>
            </a:r>
            <a:r>
              <a:rPr lang="en-US" dirty="0" smtClean="0">
                <a:latin typeface="Courier New" pitchFamily="49" charset="0"/>
                <a:cs typeface="Courier New" pitchFamily="49" charset="0"/>
              </a:rPr>
              <a:t>$1</a:t>
            </a:r>
            <a:r>
              <a:rPr lang="en-US" dirty="0" smtClean="0"/>
              <a:t>, </a:t>
            </a:r>
            <a:r>
              <a:rPr lang="en-US" dirty="0" smtClean="0">
                <a:latin typeface="Courier New" pitchFamily="49" charset="0"/>
                <a:cs typeface="Courier New" pitchFamily="49" charset="0"/>
              </a:rPr>
              <a:t>$2</a:t>
            </a:r>
            <a:r>
              <a:rPr lang="en-US" dirty="0" smtClean="0"/>
              <a:t>, etc.</a:t>
            </a:r>
          </a:p>
          <a:p>
            <a:r>
              <a:rPr lang="en-US" dirty="0" smtClean="0">
                <a:latin typeface="Courier New" pitchFamily="49" charset="0"/>
                <a:cs typeface="Courier New" pitchFamily="49" charset="0"/>
              </a:rPr>
              <a:t>$0</a:t>
            </a:r>
            <a:r>
              <a:rPr lang="en-US" dirty="0" smtClean="0"/>
              <a:t> is the name of the command itself</a:t>
            </a:r>
          </a:p>
          <a:p>
            <a:r>
              <a:rPr lang="en-US" dirty="0" smtClean="0"/>
              <a:t>The subsequent ones are the options</a:t>
            </a:r>
          </a:p>
          <a:p>
            <a:r>
              <a:rPr lang="en-US" dirty="0" smtClean="0"/>
              <a:t>To have a variable number of options, use the </a:t>
            </a:r>
            <a:r>
              <a:rPr lang="en-US" dirty="0" smtClean="0">
                <a:latin typeface="Courier New" pitchFamily="49" charset="0"/>
                <a:cs typeface="Courier New" pitchFamily="49" charset="0"/>
              </a:rPr>
              <a:t>shift</a:t>
            </a:r>
            <a:r>
              <a:rPr lang="en-US" dirty="0" smtClean="0">
                <a:latin typeface="Courier"/>
                <a:cs typeface="Courier"/>
              </a:rPr>
              <a:t> </a:t>
            </a:r>
            <a:r>
              <a:rPr lang="en-US" dirty="0" smtClean="0">
                <a:cs typeface="Courier"/>
              </a:rPr>
              <a:t>built-in.</a:t>
            </a:r>
          </a:p>
          <a:p>
            <a:r>
              <a:rPr lang="en-US" dirty="0" smtClean="0"/>
              <a:t>The special variable </a:t>
            </a:r>
            <a:r>
              <a:rPr lang="en-US" dirty="0" smtClean="0">
                <a:latin typeface="Courier New" pitchFamily="49" charset="0"/>
                <a:cs typeface="Courier New" pitchFamily="49" charset="0"/>
              </a:rPr>
              <a:t>$#</a:t>
            </a:r>
            <a:r>
              <a:rPr lang="en-US" dirty="0" smtClean="0"/>
              <a:t> is the number of arguments (not counting the command name)</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70188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462"/>
            <a:ext cx="8229600" cy="1143000"/>
          </a:xfrm>
        </p:spPr>
        <p:txBody>
          <a:bodyPr/>
          <a:lstStyle/>
          <a:p>
            <a:r>
              <a:rPr lang="en-US" dirty="0" smtClean="0"/>
              <a:t>Example</a:t>
            </a:r>
            <a:endParaRPr lang="en-US" dirty="0"/>
          </a:p>
        </p:txBody>
      </p:sp>
      <p:sp>
        <p:nvSpPr>
          <p:cNvPr id="3" name="Content Placeholder 2"/>
          <p:cNvSpPr>
            <a:spLocks noGrp="1"/>
          </p:cNvSpPr>
          <p:nvPr>
            <p:ph idx="1"/>
          </p:nvPr>
        </p:nvSpPr>
        <p:spPr>
          <a:xfrm>
            <a:off x="404972" y="1155535"/>
            <a:ext cx="8502724" cy="5257800"/>
          </a:xfrm>
        </p:spPr>
        <p:txBody>
          <a:bodyPr>
            <a:noAutofit/>
          </a:bodyPr>
          <a:lstStyle/>
          <a:p>
            <a:pPr marL="0" indent="0">
              <a:buNone/>
            </a:pPr>
            <a:r>
              <a:rPr lang="en-US" dirty="0" smtClean="0">
                <a:latin typeface="Courier New" pitchFamily="49" charset="0"/>
                <a:cs typeface="Courier New" pitchFamily="49" charset="0"/>
              </a:rPr>
              <a:t>#!/bin/bash </a:t>
            </a:r>
          </a:p>
          <a:p>
            <a:pPr marL="0" indent="0">
              <a:buNone/>
            </a:pPr>
            <a:r>
              <a:rPr lang="en-US" dirty="0" smtClean="0">
                <a:latin typeface="Courier New" pitchFamily="49" charset="0"/>
                <a:cs typeface="Courier New" pitchFamily="49" charset="0"/>
              </a:rPr>
              <a:t>USAGE="Usage:$0 dir1 dir2 dir3 ...</a:t>
            </a:r>
            <a:r>
              <a:rPr lang="en-US" dirty="0" err="1" smtClean="0">
                <a:latin typeface="Courier New" pitchFamily="49" charset="0"/>
                <a:cs typeface="Courier New" pitchFamily="49" charset="0"/>
              </a:rPr>
              <a:t>dirN</a:t>
            </a:r>
            <a:r>
              <a:rPr lang="en-US" dirty="0" smtClean="0">
                <a:latin typeface="Courier New" pitchFamily="49" charset="0"/>
                <a:cs typeface="Courier New" pitchFamily="49" charset="0"/>
              </a:rPr>
              <a:t>" </a:t>
            </a:r>
          </a:p>
          <a:p>
            <a:pPr marL="0" indent="0">
              <a:buNone/>
            </a:pPr>
            <a:r>
              <a:rPr lang="en-US" dirty="0" smtClean="0">
                <a:latin typeface="Courier New" pitchFamily="49" charset="0"/>
                <a:cs typeface="Courier New" pitchFamily="49" charset="0"/>
              </a:rPr>
              <a:t>if [ "$#" == "0" ]; then </a:t>
            </a:r>
          </a:p>
          <a:p>
            <a:pPr marL="457200" lvl="1" indent="0">
              <a:buNone/>
            </a:pPr>
            <a:r>
              <a:rPr lang="en-US" sz="2800" dirty="0" smtClean="0">
                <a:latin typeface="Courier New" pitchFamily="49" charset="0"/>
                <a:cs typeface="Courier New" pitchFamily="49" charset="0"/>
              </a:rPr>
              <a:t>echo "$USAGE" </a:t>
            </a:r>
          </a:p>
          <a:p>
            <a:pPr marL="457200" lvl="1" indent="0">
              <a:buNone/>
            </a:pPr>
            <a:r>
              <a:rPr lang="en-US" sz="2800" dirty="0" smtClean="0">
                <a:latin typeface="Courier New" pitchFamily="49" charset="0"/>
                <a:cs typeface="Courier New" pitchFamily="49" charset="0"/>
              </a:rPr>
              <a:t>exit 1 </a:t>
            </a:r>
          </a:p>
          <a:p>
            <a:pPr marL="0" indent="0">
              <a:buNone/>
            </a:pPr>
            <a:r>
              <a:rPr lang="en-US" dirty="0" smtClean="0">
                <a:latin typeface="Courier New" pitchFamily="49" charset="0"/>
                <a:cs typeface="Courier New" pitchFamily="49" charset="0"/>
              </a:rPr>
              <a:t>fi </a:t>
            </a:r>
          </a:p>
          <a:p>
            <a:pPr marL="0" indent="0">
              <a:buNone/>
            </a:pPr>
            <a:r>
              <a:rPr lang="en-US" dirty="0" smtClean="0">
                <a:latin typeface="Courier New" pitchFamily="49" charset="0"/>
                <a:cs typeface="Courier New" pitchFamily="49" charset="0"/>
              </a:rPr>
              <a:t>while </a:t>
            </a:r>
            <a:r>
              <a:rPr lang="en-US" dirty="0">
                <a:latin typeface="Courier New" pitchFamily="49" charset="0"/>
                <a:cs typeface="Courier New" pitchFamily="49" charset="0"/>
              </a:rPr>
              <a:t>[</a:t>
            </a:r>
            <a:r>
              <a:rPr lang="en-US" dirty="0" smtClean="0">
                <a:latin typeface="Courier New" pitchFamily="49" charset="0"/>
                <a:cs typeface="Courier New" pitchFamily="49" charset="0"/>
              </a:rPr>
              <a:t> $# -</a:t>
            </a:r>
            <a:r>
              <a:rPr lang="en-US" dirty="0" err="1" smtClean="0">
                <a:latin typeface="Courier New" pitchFamily="49" charset="0"/>
                <a:cs typeface="Courier New" pitchFamily="49" charset="0"/>
              </a:rPr>
              <a:t>gt</a:t>
            </a:r>
            <a:r>
              <a:rPr lang="en-US" dirty="0" smtClean="0">
                <a:latin typeface="Courier New" pitchFamily="49" charset="0"/>
                <a:cs typeface="Courier New" pitchFamily="49" charset="0"/>
              </a:rPr>
              <a:t> 0 ]; do </a:t>
            </a:r>
          </a:p>
          <a:p>
            <a:pPr marL="457200" lvl="1" indent="0">
              <a:buNone/>
            </a:pPr>
            <a:r>
              <a:rPr lang="en-US" sz="2800" dirty="0" smtClean="0">
                <a:latin typeface="Courier New" pitchFamily="49" charset="0"/>
                <a:cs typeface="Courier New" pitchFamily="49" charset="0"/>
              </a:rPr>
              <a:t>echo “$1”</a:t>
            </a:r>
          </a:p>
          <a:p>
            <a:pPr marL="457200" lvl="1" indent="0">
              <a:buNone/>
            </a:pPr>
            <a:r>
              <a:rPr lang="en-US" sz="2800" dirty="0" smtClean="0">
                <a:latin typeface="Courier New" pitchFamily="49" charset="0"/>
                <a:cs typeface="Courier New" pitchFamily="49" charset="0"/>
              </a:rPr>
              <a:t>shift</a:t>
            </a:r>
          </a:p>
          <a:p>
            <a:pPr marL="0" indent="0">
              <a:buNone/>
            </a:pPr>
            <a:r>
              <a:rPr lang="en-US" dirty="0" smtClean="0">
                <a:latin typeface="Courier New" pitchFamily="49" charset="0"/>
                <a:cs typeface="Courier New" pitchFamily="49" charset="0"/>
              </a:rPr>
              <a:t>done</a:t>
            </a:r>
            <a:endParaRPr lang="en-US"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91135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Useful Example</a:t>
            </a:r>
            <a:endParaRPr lang="en-US" dirty="0"/>
          </a:p>
        </p:txBody>
      </p:sp>
      <p:sp>
        <p:nvSpPr>
          <p:cNvPr id="3" name="Content Placeholder 2"/>
          <p:cNvSpPr>
            <a:spLocks noGrp="1"/>
          </p:cNvSpPr>
          <p:nvPr>
            <p:ph idx="1"/>
          </p:nvPr>
        </p:nvSpPr>
        <p:spPr>
          <a:xfrm>
            <a:off x="457200" y="1600200"/>
            <a:ext cx="8229600" cy="5054003"/>
          </a:xfrm>
        </p:spPr>
        <p:txBody>
          <a:bodyPr>
            <a:normAutofit fontScale="92500" lnSpcReduction="20000"/>
          </a:bodyPr>
          <a:lstStyle/>
          <a:p>
            <a:r>
              <a:rPr lang="en-US" i="1" dirty="0" smtClean="0"/>
              <a:t>while</a:t>
            </a:r>
            <a:r>
              <a:rPr lang="en-US" dirty="0" smtClean="0"/>
              <a:t> plus </a:t>
            </a:r>
            <a:r>
              <a:rPr lang="en-US" i="1" dirty="0" smtClean="0"/>
              <a:t>case</a:t>
            </a:r>
          </a:p>
          <a:p>
            <a:pPr marL="0" indent="0">
              <a:buNone/>
            </a:pPr>
            <a:r>
              <a:rPr lang="en-US" sz="3000" dirty="0" smtClean="0">
                <a:latin typeface="Courier New" pitchFamily="49" charset="0"/>
                <a:cs typeface="Courier New" pitchFamily="49" charset="0"/>
              </a:rPr>
              <a:t>while [ $# -</a:t>
            </a:r>
            <a:r>
              <a:rPr lang="en-US" sz="3000" dirty="0" err="1" smtClean="0">
                <a:latin typeface="Courier New" pitchFamily="49" charset="0"/>
                <a:cs typeface="Courier New" pitchFamily="49" charset="0"/>
              </a:rPr>
              <a:t>gt</a:t>
            </a:r>
            <a:r>
              <a:rPr lang="en-US" sz="3000" dirty="0" smtClean="0">
                <a:latin typeface="Courier New" pitchFamily="49" charset="0"/>
                <a:cs typeface="Courier New" pitchFamily="49" charset="0"/>
              </a:rPr>
              <a:t> 0 ]; do</a:t>
            </a:r>
          </a:p>
          <a:p>
            <a:pPr marL="0" indent="0">
              <a:buNone/>
            </a:pPr>
            <a:r>
              <a:rPr lang="en-US" sz="3000" dirty="0">
                <a:latin typeface="Courier New" pitchFamily="49" charset="0"/>
                <a:cs typeface="Courier New" pitchFamily="49" charset="0"/>
              </a:rPr>
              <a:t> </a:t>
            </a:r>
            <a:r>
              <a:rPr lang="en-US" sz="3000" dirty="0" smtClean="0">
                <a:latin typeface="Courier New" pitchFamily="49" charset="0"/>
                <a:cs typeface="Courier New" pitchFamily="49" charset="0"/>
              </a:rPr>
              <a:t> case “$1” in</a:t>
            </a:r>
          </a:p>
          <a:p>
            <a:pPr marL="457200" lvl="1" indent="0">
              <a:buNone/>
            </a:pPr>
            <a:r>
              <a:rPr lang="en-US" sz="3000" dirty="0" smtClean="0">
                <a:latin typeface="Courier New" pitchFamily="49" charset="0"/>
                <a:cs typeface="Courier New" pitchFamily="49" charset="0"/>
              </a:rPr>
              <a:t>-v)  verbose=“on”;;</a:t>
            </a:r>
          </a:p>
          <a:p>
            <a:pPr marL="457200" lvl="1" indent="0">
              <a:buNone/>
            </a:pPr>
            <a:r>
              <a:rPr lang="en-US" sz="3000" dirty="0" smtClean="0">
                <a:latin typeface="Courier New" pitchFamily="49" charset="0"/>
                <a:cs typeface="Courier New" pitchFamily="49" charset="0"/>
              </a:rPr>
              <a:t>-*) </a:t>
            </a:r>
          </a:p>
          <a:p>
            <a:pPr marL="914400" lvl="2" indent="0">
              <a:buNone/>
            </a:pPr>
            <a:r>
              <a:rPr lang="en-US" sz="3000" dirty="0" smtClean="0">
                <a:latin typeface="Courier New" pitchFamily="49" charset="0"/>
                <a:cs typeface="Courier New" pitchFamily="49" charset="0"/>
              </a:rPr>
              <a:t>echo &gt;&amp;2 “USAGE: $0 [-v] [file]”</a:t>
            </a:r>
          </a:p>
          <a:p>
            <a:pPr marL="914400" lvl="2" indent="0">
              <a:buNone/>
            </a:pPr>
            <a:r>
              <a:rPr lang="en-US" sz="3000" dirty="0" smtClean="0">
                <a:latin typeface="Courier New" pitchFamily="49" charset="0"/>
                <a:cs typeface="Courier New" pitchFamily="49" charset="0"/>
              </a:rPr>
              <a:t>exit 1;;</a:t>
            </a:r>
          </a:p>
          <a:p>
            <a:pPr marL="457200" lvl="1" indent="0">
              <a:buNone/>
            </a:pPr>
            <a:r>
              <a:rPr lang="en-US" sz="3000" dirty="0" smtClean="0">
                <a:latin typeface="Courier New" pitchFamily="49" charset="0"/>
                <a:cs typeface="Courier New" pitchFamily="49" charset="0"/>
              </a:rPr>
              <a:t>*)  break;;   # default	</a:t>
            </a:r>
          </a:p>
          <a:p>
            <a:pPr marL="457200" lvl="1" indent="0">
              <a:buNone/>
            </a:pPr>
            <a:r>
              <a:rPr lang="en-US" sz="3000" dirty="0" err="1" smtClean="0">
                <a:latin typeface="Courier New" pitchFamily="49" charset="0"/>
                <a:cs typeface="Courier New" pitchFamily="49" charset="0"/>
              </a:rPr>
              <a:t>esac</a:t>
            </a:r>
            <a:endParaRPr lang="en-US" sz="3000" dirty="0" smtClean="0">
              <a:latin typeface="Courier New" pitchFamily="49" charset="0"/>
              <a:cs typeface="Courier New" pitchFamily="49" charset="0"/>
            </a:endParaRPr>
          </a:p>
          <a:p>
            <a:pPr marL="457200" lvl="1" indent="0">
              <a:buNone/>
            </a:pPr>
            <a:r>
              <a:rPr lang="en-US" sz="3000" dirty="0" smtClean="0">
                <a:latin typeface="Courier New" pitchFamily="49" charset="0"/>
                <a:cs typeface="Courier New" pitchFamily="49" charset="0"/>
              </a:rPr>
              <a:t>shift</a:t>
            </a:r>
          </a:p>
          <a:p>
            <a:pPr marL="0" indent="0">
              <a:buNone/>
            </a:pPr>
            <a:r>
              <a:rPr lang="en-US" sz="3000" dirty="0" smtClean="0">
                <a:latin typeface="Courier New" pitchFamily="49" charset="0"/>
                <a:cs typeface="Courier New" pitchFamily="49" charset="0"/>
              </a:rPr>
              <a:t>done</a:t>
            </a:r>
          </a:p>
          <a:p>
            <a:endParaRPr lang="en-US" dirty="0" smtClean="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25991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latin typeface="Courier New" pitchFamily="49" charset="0"/>
                <a:cs typeface="Courier New" pitchFamily="49" charset="0"/>
              </a:rPr>
              <a:t>#!/bin/bash</a:t>
            </a:r>
          </a:p>
          <a:p>
            <a:pPr marL="0" indent="0">
              <a:buNone/>
            </a:pPr>
            <a:r>
              <a:rPr lang="en-US" dirty="0" smtClean="0">
                <a:latin typeface="Courier New" pitchFamily="49" charset="0"/>
                <a:cs typeface="Courier New" pitchFamily="49" charset="0"/>
              </a:rPr>
              <a:t>#This is a bash script</a:t>
            </a:r>
          </a:p>
          <a:p>
            <a:pPr marL="0" indent="0">
              <a:buNone/>
            </a:pPr>
            <a:r>
              <a:rPr lang="en-US" dirty="0" smtClean="0">
                <a:latin typeface="Courier New" pitchFamily="49" charset="0"/>
                <a:cs typeface="Courier New" pitchFamily="49" charset="0"/>
              </a:rPr>
              <a:t>echo “Hello world!”</a:t>
            </a:r>
          </a:p>
          <a:p>
            <a:pPr marL="0" indent="0">
              <a:buNone/>
            </a:pPr>
            <a:r>
              <a:rPr lang="en-US" dirty="0" smtClean="0">
                <a:latin typeface="Courier New" pitchFamily="49" charset="0"/>
                <a:cs typeface="Courier New" pitchFamily="49" charset="0"/>
              </a:rPr>
              <a:t>echo “I am done now!” #my comment</a:t>
            </a:r>
          </a:p>
          <a:p>
            <a:pPr marL="0" indent="0">
              <a:buNone/>
            </a:pPr>
            <a:endParaRPr lang="en-US" dirty="0">
              <a:latin typeface="Courier"/>
              <a:cs typeface="Courier"/>
            </a:endParaRPr>
          </a:p>
          <a:p>
            <a:r>
              <a:rPr lang="en-US" dirty="0" smtClean="0">
                <a:cs typeface="Courier"/>
              </a:rPr>
              <a:t>The first line tells the system to start the shell and execute the commands.  It is sometimes called a “shebang.”</a:t>
            </a:r>
            <a:endParaRPr lang="en-US" dirty="0">
              <a:cs typeface="Courier"/>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4167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a:t>
            </a:r>
            <a:endParaRPr lang="en-US" dirty="0"/>
          </a:p>
        </p:txBody>
      </p:sp>
      <p:sp>
        <p:nvSpPr>
          <p:cNvPr id="3" name="Content Placeholder 2"/>
          <p:cNvSpPr>
            <a:spLocks noGrp="1"/>
          </p:cNvSpPr>
          <p:nvPr>
            <p:ph idx="1"/>
          </p:nvPr>
        </p:nvSpPr>
        <p:spPr>
          <a:xfrm>
            <a:off x="457200" y="1372704"/>
            <a:ext cx="8229600" cy="5062252"/>
          </a:xfrm>
        </p:spPr>
        <p:txBody>
          <a:bodyPr>
            <a:normAutofit fontScale="92500"/>
          </a:bodyPr>
          <a:lstStyle/>
          <a:p>
            <a:pPr marL="0" indent="0">
              <a:buNone/>
            </a:pPr>
            <a:r>
              <a:rPr lang="en-US" dirty="0" smtClean="0">
                <a:latin typeface="Courier"/>
                <a:cs typeface="Courier"/>
              </a:rPr>
              <a:t>	</a:t>
            </a:r>
            <a:r>
              <a:rPr lang="en-US" dirty="0" smtClean="0">
                <a:latin typeface="Courier New" pitchFamily="49" charset="0"/>
                <a:cs typeface="Courier New" pitchFamily="49" charset="0"/>
              </a:rPr>
              <a:t>function name() {</a:t>
            </a:r>
          </a:p>
          <a:p>
            <a:pPr marL="457200" lvl="1" indent="0">
              <a:buNone/>
            </a:pPr>
            <a:r>
              <a:rPr lang="en-US" sz="2800" dirty="0" smtClean="0">
                <a:latin typeface="Courier New" pitchFamily="49" charset="0"/>
                <a:cs typeface="Courier New" pitchFamily="49" charset="0"/>
              </a:rPr>
              <a:t>	statement</a:t>
            </a:r>
          </a:p>
          <a:p>
            <a:pPr marL="457200" lvl="1" indent="0">
              <a:buNone/>
            </a:pPr>
            <a:r>
              <a:rPr lang="en-US" sz="2800" dirty="0" smtClean="0">
                <a:latin typeface="Courier New" pitchFamily="49" charset="0"/>
                <a:cs typeface="Courier New" pitchFamily="49" charset="0"/>
              </a:rPr>
              <a:t>	statement</a:t>
            </a:r>
          </a:p>
          <a:p>
            <a:pPr marL="457200" lvl="1" indent="0">
              <a:buNone/>
            </a:pP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statement</a:t>
            </a:r>
          </a:p>
          <a:p>
            <a:pPr marL="457200" lvl="1" indent="0">
              <a:buNone/>
            </a:pPr>
            <a:r>
              <a:rPr lang="en-US" sz="2800" dirty="0">
                <a:latin typeface="Courier New" pitchFamily="49" charset="0"/>
                <a:cs typeface="Courier New" pitchFamily="49" charset="0"/>
              </a:rPr>
              <a:t> </a:t>
            </a:r>
            <a:r>
              <a:rPr lang="en-US" sz="2800" dirty="0" smtClean="0">
                <a:latin typeface="Courier New" pitchFamily="49" charset="0"/>
                <a:cs typeface="Courier New" pitchFamily="49" charset="0"/>
              </a:rPr>
              <a:t> VALUE=integer</a:t>
            </a:r>
            <a:endParaRPr lang="en-US" sz="2800" dirty="0" smtClean="0">
              <a:latin typeface="Courier New" pitchFamily="49" charset="0"/>
              <a:cs typeface="Courier New" pitchFamily="49" charset="0"/>
            </a:endParaRPr>
          </a:p>
          <a:p>
            <a:pPr marL="457200" lvl="1" indent="0">
              <a:buNone/>
            </a:pPr>
            <a:r>
              <a:rPr lang="en-US" sz="2800" dirty="0" smtClean="0">
                <a:latin typeface="Courier New" pitchFamily="49" charset="0"/>
                <a:cs typeface="Courier New" pitchFamily="49" charset="0"/>
              </a:rPr>
              <a:t>	return $VALUE</a:t>
            </a:r>
          </a:p>
          <a:p>
            <a:pPr marL="0" indent="0">
              <a:buNone/>
            </a:pPr>
            <a:r>
              <a:rPr lang="en-US" dirty="0" smtClean="0">
                <a:latin typeface="Courier New" pitchFamily="49" charset="0"/>
                <a:cs typeface="Courier New" pitchFamily="49" charset="0"/>
              </a:rPr>
              <a:t>	}</a:t>
            </a:r>
          </a:p>
          <a:p>
            <a:r>
              <a:rPr lang="en-US" dirty="0" smtClean="0"/>
              <a:t>the keyword </a:t>
            </a:r>
            <a:r>
              <a:rPr lang="en-US" dirty="0" smtClean="0">
                <a:latin typeface="Courier New" pitchFamily="49" charset="0"/>
                <a:cs typeface="Courier New" pitchFamily="49" charset="0"/>
              </a:rPr>
              <a:t>function</a:t>
            </a:r>
            <a:r>
              <a:rPr lang="en-US" dirty="0" smtClean="0"/>
              <a:t> is optional in newer versions of bash.  The parentheses are </a:t>
            </a:r>
            <a:r>
              <a:rPr lang="en-US" i="1" dirty="0" smtClean="0"/>
              <a:t>always</a:t>
            </a:r>
            <a:r>
              <a:rPr lang="en-US" dirty="0" smtClean="0"/>
              <a:t> left empty.</a:t>
            </a:r>
          </a:p>
          <a:p>
            <a:r>
              <a:rPr lang="en-US" dirty="0" smtClean="0"/>
              <a:t>Function definitions must </a:t>
            </a:r>
            <a:r>
              <a:rPr lang="en-US" i="1" dirty="0" smtClean="0"/>
              <a:t>precede</a:t>
            </a:r>
            <a:r>
              <a:rPr lang="en-US" dirty="0" smtClean="0"/>
              <a:t> any invocations.</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77028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Arguments</a:t>
            </a:r>
            <a:endParaRPr lang="en-US" dirty="0"/>
          </a:p>
        </p:txBody>
      </p:sp>
      <p:sp>
        <p:nvSpPr>
          <p:cNvPr id="3" name="Content Placeholder 2"/>
          <p:cNvSpPr>
            <a:spLocks noGrp="1"/>
          </p:cNvSpPr>
          <p:nvPr>
            <p:ph idx="1"/>
          </p:nvPr>
        </p:nvSpPr>
        <p:spPr/>
        <p:txBody>
          <a:bodyPr/>
          <a:lstStyle/>
          <a:p>
            <a:r>
              <a:rPr lang="en-US" dirty="0" smtClean="0"/>
              <a:t>Function arguments are passed in the </a:t>
            </a:r>
            <a:r>
              <a:rPr lang="en-US" i="1" dirty="0" smtClean="0"/>
              <a:t>caller</a:t>
            </a:r>
            <a:r>
              <a:rPr lang="en-US" dirty="0" smtClean="0"/>
              <a:t>.  In the function they are treated like command-line options.</a:t>
            </a:r>
          </a:p>
          <a:p>
            <a:pPr marL="400050" lvl="1" indent="0">
              <a:buNone/>
            </a:pPr>
            <a:r>
              <a:rPr lang="en-US" sz="2800" dirty="0" smtClean="0">
                <a:latin typeface="Courier New" pitchFamily="49" charset="0"/>
                <a:cs typeface="Courier New" pitchFamily="49" charset="0"/>
              </a:rPr>
              <a:t>#!/bin/bash</a:t>
            </a:r>
          </a:p>
          <a:p>
            <a:pPr marL="400050" lvl="1" indent="0">
              <a:buNone/>
            </a:pPr>
            <a:r>
              <a:rPr lang="en-US" sz="2800" dirty="0" smtClean="0">
                <a:latin typeface="Courier New" pitchFamily="49" charset="0"/>
                <a:cs typeface="Courier New" pitchFamily="49" charset="0"/>
              </a:rPr>
              <a:t>function </a:t>
            </a:r>
            <a:r>
              <a:rPr lang="en-US" sz="2800" dirty="0" err="1" smtClean="0">
                <a:latin typeface="Courier New" pitchFamily="49" charset="0"/>
                <a:cs typeface="Courier New" pitchFamily="49" charset="0"/>
              </a:rPr>
              <a:t>writeout</a:t>
            </a: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a:t>
            </a:r>
          </a:p>
          <a:p>
            <a:pPr marL="400050" lvl="1" indent="0">
              <a:buNone/>
            </a:pPr>
            <a:r>
              <a:rPr lang="en-US" sz="2800" dirty="0">
                <a:latin typeface="Courier New" pitchFamily="49" charset="0"/>
                <a:cs typeface="Courier New" pitchFamily="49" charset="0"/>
              </a:rPr>
              <a:t> </a:t>
            </a:r>
            <a:r>
              <a:rPr lang="en-US" sz="2800" dirty="0" smtClean="0">
                <a:latin typeface="Courier New" pitchFamily="49" charset="0"/>
                <a:cs typeface="Courier New" pitchFamily="49" charset="0"/>
              </a:rPr>
              <a:t>  echo $1</a:t>
            </a:r>
          </a:p>
          <a:p>
            <a:pPr marL="400050" lvl="1" indent="0">
              <a:buNone/>
            </a:pPr>
            <a:r>
              <a:rPr lang="en-US" sz="2800" dirty="0" smtClean="0">
                <a:latin typeface="Courier New" pitchFamily="49" charset="0"/>
                <a:cs typeface="Courier New" pitchFamily="49" charset="0"/>
              </a:rPr>
              <a:t>}</a:t>
            </a:r>
          </a:p>
          <a:p>
            <a:pPr marL="400050" lvl="1" indent="0">
              <a:buNone/>
            </a:pPr>
            <a:r>
              <a:rPr lang="en-US" sz="2800" dirty="0" err="1" smtClean="0">
                <a:latin typeface="Courier New" pitchFamily="49" charset="0"/>
                <a:cs typeface="Courier New" pitchFamily="49" charset="0"/>
              </a:rPr>
              <a:t>writeout</a:t>
            </a: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Hello World”</a:t>
            </a:r>
            <a:endParaRPr lang="en-US" sz="2800"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22650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32"/>
            <a:ext cx="8229600" cy="1143000"/>
          </a:xfrm>
        </p:spPr>
        <p:txBody>
          <a:bodyPr/>
          <a:lstStyle/>
          <a:p>
            <a:r>
              <a:rPr lang="en-US" dirty="0" smtClean="0"/>
              <a:t>Variables</a:t>
            </a:r>
            <a:endParaRPr lang="en-US" dirty="0"/>
          </a:p>
        </p:txBody>
      </p:sp>
      <p:sp>
        <p:nvSpPr>
          <p:cNvPr id="3" name="Content Placeholder 2"/>
          <p:cNvSpPr>
            <a:spLocks noGrp="1"/>
          </p:cNvSpPr>
          <p:nvPr>
            <p:ph idx="1"/>
          </p:nvPr>
        </p:nvSpPr>
        <p:spPr>
          <a:xfrm>
            <a:off x="457200" y="1156428"/>
            <a:ext cx="8229600" cy="5440902"/>
          </a:xfrm>
        </p:spPr>
        <p:txBody>
          <a:bodyPr>
            <a:normAutofit fontScale="62500" lnSpcReduction="20000"/>
          </a:bodyPr>
          <a:lstStyle/>
          <a:p>
            <a:r>
              <a:rPr lang="en-US" sz="5100" dirty="0" smtClean="0"/>
              <a:t>Variables set in the function are global to the script!</a:t>
            </a:r>
          </a:p>
          <a:p>
            <a:pPr marL="0" indent="0">
              <a:buNone/>
            </a:pPr>
            <a:endParaRPr lang="en-US" dirty="0" smtClean="0">
              <a:latin typeface="Courier"/>
              <a:cs typeface="Courier"/>
            </a:endParaRPr>
          </a:p>
          <a:p>
            <a:pPr marL="0" indent="0">
              <a:buNone/>
            </a:pPr>
            <a:r>
              <a:rPr lang="en-US" dirty="0" smtClean="0">
                <a:latin typeface="Courier New" pitchFamily="49" charset="0"/>
                <a:cs typeface="Courier New" pitchFamily="49" charset="0"/>
              </a:rPr>
              <a:t>#</a:t>
            </a:r>
            <a:r>
              <a:rPr lang="en-US" dirty="0">
                <a:latin typeface="Courier New" pitchFamily="49" charset="0"/>
                <a:cs typeface="Courier New" pitchFamily="49" charset="0"/>
              </a:rPr>
              <a:t>!</a:t>
            </a:r>
            <a:r>
              <a:rPr lang="en-US" dirty="0" smtClean="0">
                <a:latin typeface="Courier New" pitchFamily="49" charset="0"/>
                <a:cs typeface="Courier New" pitchFamily="49" charset="0"/>
              </a:rPr>
              <a:t>/bin/bash</a:t>
            </a:r>
            <a:endParaRPr lang="en-US" dirty="0">
              <a:latin typeface="Courier New" pitchFamily="49" charset="0"/>
              <a:cs typeface="Courier New" pitchFamily="49" charset="0"/>
            </a:endParaRPr>
          </a:p>
          <a:p>
            <a:pPr marL="0" indent="0">
              <a:buNone/>
            </a:pPr>
            <a:r>
              <a:rPr lang="en-US" dirty="0" err="1">
                <a:latin typeface="Courier New" pitchFamily="49" charset="0"/>
                <a:cs typeface="Courier New" pitchFamily="49" charset="0"/>
              </a:rPr>
              <a:t>myvar</a:t>
            </a:r>
            <a:r>
              <a:rPr lang="en-US" dirty="0">
                <a:latin typeface="Courier New" pitchFamily="49" charset="0"/>
                <a:cs typeface="Courier New" pitchFamily="49" charset="0"/>
              </a:rPr>
              <a:t>="hello"</a:t>
            </a:r>
          </a:p>
          <a:p>
            <a:pPr marL="0" indent="0">
              <a:buNone/>
            </a:pPr>
            <a:endParaRPr lang="en-US" dirty="0">
              <a:latin typeface="Courier New" pitchFamily="49" charset="0"/>
              <a:cs typeface="Courier New" pitchFamily="49" charset="0"/>
            </a:endParaRPr>
          </a:p>
          <a:p>
            <a:pPr marL="0" indent="0">
              <a:buNone/>
            </a:pPr>
            <a:r>
              <a:rPr lang="en-US" dirty="0" err="1">
                <a:latin typeface="Courier New" pitchFamily="49" charset="0"/>
                <a:cs typeface="Courier New" pitchFamily="49" charset="0"/>
              </a:rPr>
              <a:t>myfunc</a:t>
            </a:r>
            <a:r>
              <a:rPr lang="en-US" dirty="0">
                <a:latin typeface="Courier New" pitchFamily="49" charset="0"/>
                <a:cs typeface="Courier New" pitchFamily="49" charset="0"/>
              </a:rPr>
              <a:t>() {</a:t>
            </a:r>
          </a:p>
          <a:p>
            <a:pPr marL="0" indent="0">
              <a:buNone/>
            </a:pP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myvar</a:t>
            </a:r>
            <a:r>
              <a:rPr lang="en-US" dirty="0">
                <a:latin typeface="Courier New" pitchFamily="49" charset="0"/>
                <a:cs typeface="Courier New" pitchFamily="49" charset="0"/>
              </a:rPr>
              <a:t>="one two three"</a:t>
            </a:r>
          </a:p>
          <a:p>
            <a:pPr marL="0" indent="0">
              <a:buNone/>
            </a:pPr>
            <a:r>
              <a:rPr lang="en-US" dirty="0">
                <a:latin typeface="Courier New" pitchFamily="49" charset="0"/>
                <a:cs typeface="Courier New" pitchFamily="49" charset="0"/>
              </a:rPr>
              <a:t>    for x in $</a:t>
            </a:r>
            <a:r>
              <a:rPr lang="en-US" dirty="0" err="1">
                <a:latin typeface="Courier New" pitchFamily="49" charset="0"/>
                <a:cs typeface="Courier New" pitchFamily="49" charset="0"/>
              </a:rPr>
              <a:t>myvar</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do</a:t>
            </a:r>
          </a:p>
          <a:p>
            <a:pPr marL="0" indent="0">
              <a:buNone/>
            </a:pPr>
            <a:r>
              <a:rPr lang="en-US" dirty="0">
                <a:latin typeface="Courier New" pitchFamily="49" charset="0"/>
                <a:cs typeface="Courier New" pitchFamily="49" charset="0"/>
              </a:rPr>
              <a:t>        echo $x</a:t>
            </a:r>
          </a:p>
          <a:p>
            <a:pPr marL="0" indent="0">
              <a:buNone/>
            </a:pPr>
            <a:r>
              <a:rPr lang="en-US" dirty="0">
                <a:latin typeface="Courier New" pitchFamily="49" charset="0"/>
                <a:cs typeface="Courier New" pitchFamily="49" charset="0"/>
              </a:rPr>
              <a:t>    done</a:t>
            </a:r>
          </a:p>
          <a:p>
            <a:pPr marL="0" indent="0">
              <a:buNone/>
            </a:pPr>
            <a:r>
              <a:rPr lang="en-US" dirty="0">
                <a:latin typeface="Courier New" pitchFamily="49" charset="0"/>
                <a:cs typeface="Courier New" pitchFamily="49" charset="0"/>
              </a:rPr>
              <a:t>}</a:t>
            </a:r>
          </a:p>
          <a:p>
            <a:pPr marL="0" indent="0">
              <a:buNone/>
            </a:pPr>
            <a:endParaRPr lang="en-US" dirty="0">
              <a:latin typeface="Courier New" pitchFamily="49" charset="0"/>
              <a:cs typeface="Courier New" pitchFamily="49" charset="0"/>
            </a:endParaRPr>
          </a:p>
          <a:p>
            <a:pPr marL="0" indent="0">
              <a:buNone/>
            </a:pPr>
            <a:r>
              <a:rPr lang="en-US" dirty="0" err="1">
                <a:latin typeface="Courier New" pitchFamily="49" charset="0"/>
                <a:cs typeface="Courier New" pitchFamily="49" charset="0"/>
              </a:rPr>
              <a:t>myfunc</a:t>
            </a:r>
            <a:endParaRPr lang="en-US" dirty="0">
              <a:latin typeface="Courier New" pitchFamily="49" charset="0"/>
              <a:cs typeface="Courier New" pitchFamily="49" charset="0"/>
            </a:endParaRPr>
          </a:p>
          <a:p>
            <a:pPr marL="0" indent="0">
              <a:buNone/>
            </a:pP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echo $</a:t>
            </a:r>
            <a:r>
              <a:rPr lang="en-US" dirty="0" err="1">
                <a:latin typeface="Courier New" pitchFamily="49" charset="0"/>
                <a:cs typeface="Courier New" pitchFamily="49" charset="0"/>
              </a:rPr>
              <a:t>myvar</a:t>
            </a:r>
            <a:r>
              <a:rPr lang="en-US" dirty="0">
                <a:latin typeface="Courier New" pitchFamily="49" charset="0"/>
                <a:cs typeface="Courier New" pitchFamily="49" charset="0"/>
              </a:rPr>
              <a:t> $x</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14525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Local Variables</a:t>
            </a:r>
            <a:endParaRPr lang="en-US" dirty="0"/>
          </a:p>
        </p:txBody>
      </p:sp>
      <p:sp>
        <p:nvSpPr>
          <p:cNvPr id="3" name="Content Placeholder 2"/>
          <p:cNvSpPr>
            <a:spLocks noGrp="1"/>
          </p:cNvSpPr>
          <p:nvPr>
            <p:ph idx="1"/>
          </p:nvPr>
        </p:nvSpPr>
        <p:spPr>
          <a:xfrm>
            <a:off x="457200" y="1600200"/>
            <a:ext cx="8229600" cy="5016087"/>
          </a:xfrm>
        </p:spPr>
        <p:txBody>
          <a:bodyPr>
            <a:normAutofit/>
          </a:bodyPr>
          <a:lstStyle/>
          <a:p>
            <a:r>
              <a:rPr lang="en-US" dirty="0" smtClean="0"/>
              <a:t>We can use the keyword </a:t>
            </a:r>
            <a:r>
              <a:rPr lang="en-US" dirty="0" smtClean="0">
                <a:latin typeface="Courier New" pitchFamily="49" charset="0"/>
                <a:cs typeface="Courier New" pitchFamily="49" charset="0"/>
              </a:rPr>
              <a:t>local</a:t>
            </a:r>
            <a:r>
              <a:rPr lang="en-US" dirty="0" smtClean="0"/>
              <a:t> to avoid clobbering our global variables.</a:t>
            </a:r>
          </a:p>
          <a:p>
            <a:pPr marL="0" indent="0">
              <a:buNone/>
            </a:pPr>
            <a:r>
              <a:rPr lang="en-US" sz="2000" dirty="0">
                <a:latin typeface="Courier New" pitchFamily="49" charset="0"/>
                <a:cs typeface="Courier New" pitchFamily="49" charset="0"/>
              </a:rPr>
              <a:t>#</a:t>
            </a:r>
            <a:r>
              <a:rPr lang="en-US" sz="2000" dirty="0" smtClean="0">
                <a:latin typeface="Courier New" pitchFamily="49" charset="0"/>
                <a:cs typeface="Courier New" pitchFamily="49" charset="0"/>
              </a:rPr>
              <a:t>!bin/bash</a:t>
            </a:r>
          </a:p>
          <a:p>
            <a:pPr marL="0" indent="0">
              <a:buNone/>
            </a:pPr>
            <a:r>
              <a:rPr lang="en-US" sz="2000" dirty="0" err="1" smtClean="0">
                <a:latin typeface="Courier New" pitchFamily="49" charset="0"/>
                <a:cs typeface="Courier New" pitchFamily="49" charset="0"/>
              </a:rPr>
              <a:t>myvar</a:t>
            </a:r>
            <a:r>
              <a:rPr lang="en-US" sz="2000" dirty="0">
                <a:latin typeface="Courier New" pitchFamily="49" charset="0"/>
                <a:cs typeface="Courier New" pitchFamily="49" charset="0"/>
              </a:rPr>
              <a:t>="hello" </a:t>
            </a:r>
            <a:endParaRPr lang="en-US" sz="2000" dirty="0" smtClean="0">
              <a:latin typeface="Courier New" pitchFamily="49" charset="0"/>
              <a:cs typeface="Courier New" pitchFamily="49" charset="0"/>
            </a:endParaRPr>
          </a:p>
          <a:p>
            <a:pPr marL="0" indent="0">
              <a:buNone/>
            </a:pPr>
            <a:r>
              <a:rPr lang="en-US" sz="2000" dirty="0" err="1" smtClean="0">
                <a:latin typeface="Courier New" pitchFamily="49" charset="0"/>
                <a:cs typeface="Courier New" pitchFamily="49" charset="0"/>
              </a:rPr>
              <a:t>myfunc</a:t>
            </a:r>
            <a:r>
              <a:rPr lang="en-US" sz="2000" dirty="0">
                <a:latin typeface="Courier New" pitchFamily="49" charset="0"/>
                <a:cs typeface="Courier New" pitchFamily="49" charset="0"/>
              </a:rPr>
              <a:t>() { </a:t>
            </a:r>
            <a:endParaRPr lang="en-US" sz="2000" dirty="0" smtClean="0">
              <a:latin typeface="Courier New" pitchFamily="49" charset="0"/>
              <a:cs typeface="Courier New" pitchFamily="49" charset="0"/>
            </a:endParaRPr>
          </a:p>
          <a:p>
            <a:pPr marL="0" indent="0">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local </a:t>
            </a:r>
            <a:r>
              <a:rPr lang="en-US" sz="2000" dirty="0">
                <a:latin typeface="Courier New" pitchFamily="49" charset="0"/>
                <a:cs typeface="Courier New" pitchFamily="49" charset="0"/>
              </a:rPr>
              <a:t>x </a:t>
            </a:r>
            <a:endParaRPr lang="en-US" sz="2000" dirty="0" smtClean="0">
              <a:latin typeface="Courier New" pitchFamily="49" charset="0"/>
              <a:cs typeface="Courier New" pitchFamily="49" charset="0"/>
            </a:endParaRPr>
          </a:p>
          <a:p>
            <a:pPr marL="0" indent="0">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local </a:t>
            </a:r>
            <a:r>
              <a:rPr lang="en-US" sz="2000" dirty="0" err="1">
                <a:latin typeface="Courier New" pitchFamily="49" charset="0"/>
                <a:cs typeface="Courier New" pitchFamily="49" charset="0"/>
              </a:rPr>
              <a:t>myvar</a:t>
            </a:r>
            <a:r>
              <a:rPr lang="en-US" sz="2000" dirty="0">
                <a:latin typeface="Courier New" pitchFamily="49" charset="0"/>
                <a:cs typeface="Courier New" pitchFamily="49" charset="0"/>
              </a:rPr>
              <a:t>="one two three" </a:t>
            </a:r>
            <a:endParaRPr lang="en-US" sz="2000" dirty="0" smtClean="0">
              <a:latin typeface="Courier New" pitchFamily="49" charset="0"/>
              <a:cs typeface="Courier New" pitchFamily="49" charset="0"/>
            </a:endParaRPr>
          </a:p>
          <a:p>
            <a:pPr marL="0" indent="0">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for </a:t>
            </a:r>
            <a:r>
              <a:rPr lang="en-US" sz="2000" dirty="0">
                <a:latin typeface="Courier New" pitchFamily="49" charset="0"/>
                <a:cs typeface="Courier New" pitchFamily="49" charset="0"/>
              </a:rPr>
              <a:t>x in $</a:t>
            </a:r>
            <a:r>
              <a:rPr lang="en-US" sz="2000" dirty="0" err="1">
                <a:latin typeface="Courier New" pitchFamily="49" charset="0"/>
                <a:cs typeface="Courier New" pitchFamily="49" charset="0"/>
              </a:rPr>
              <a:t>myvar</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do </a:t>
            </a:r>
          </a:p>
          <a:p>
            <a:pPr marL="0" indent="0">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echo </a:t>
            </a:r>
            <a:r>
              <a:rPr lang="en-US" sz="2000" dirty="0">
                <a:latin typeface="Courier New" pitchFamily="49" charset="0"/>
                <a:cs typeface="Courier New" pitchFamily="49" charset="0"/>
              </a:rPr>
              <a:t>$x </a:t>
            </a:r>
            <a:endParaRPr lang="en-US" sz="2000" dirty="0" smtClean="0">
              <a:latin typeface="Courier New" pitchFamily="49" charset="0"/>
              <a:cs typeface="Courier New" pitchFamily="49" charset="0"/>
            </a:endParaRPr>
          </a:p>
          <a:p>
            <a:pPr marL="0" indent="0">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done </a:t>
            </a:r>
          </a:p>
          <a:p>
            <a:pPr marL="0" indent="0">
              <a:buNone/>
            </a:pPr>
            <a:r>
              <a:rPr lang="en-US" sz="2000" dirty="0" smtClean="0">
                <a:latin typeface="Courier New" pitchFamily="49" charset="0"/>
                <a:cs typeface="Courier New" pitchFamily="49" charset="0"/>
              </a:rPr>
              <a:t>} </a:t>
            </a:r>
          </a:p>
          <a:p>
            <a:pPr marL="0" indent="0">
              <a:buNone/>
            </a:pPr>
            <a:r>
              <a:rPr lang="en-US" sz="2000" dirty="0" err="1" smtClean="0">
                <a:latin typeface="Courier New" pitchFamily="49" charset="0"/>
                <a:cs typeface="Courier New" pitchFamily="49" charset="0"/>
              </a:rPr>
              <a:t>myfunc</a:t>
            </a:r>
            <a:r>
              <a:rPr lang="en-US" sz="2000" dirty="0" smtClean="0">
                <a:latin typeface="Courier New" pitchFamily="49" charset="0"/>
                <a:cs typeface="Courier New" pitchFamily="49" charset="0"/>
              </a:rPr>
              <a:t> </a:t>
            </a:r>
            <a:r>
              <a:rPr lang="en-US" sz="2000" dirty="0">
                <a:latin typeface="Courier New" pitchFamily="49" charset="0"/>
                <a:cs typeface="Courier New" pitchFamily="49" charset="0"/>
              </a:rPr>
              <a:t>echo $</a:t>
            </a:r>
            <a:r>
              <a:rPr lang="en-US" sz="2000" dirty="0" err="1">
                <a:latin typeface="Courier New" pitchFamily="49" charset="0"/>
                <a:cs typeface="Courier New" pitchFamily="49" charset="0"/>
              </a:rPr>
              <a:t>myvar</a:t>
            </a:r>
            <a:r>
              <a:rPr lang="en-US" sz="2000" dirty="0">
                <a:latin typeface="Courier New" pitchFamily="49" charset="0"/>
                <a:cs typeface="Courier New" pitchFamily="49" charset="0"/>
              </a:rPr>
              <a:t> $x</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92416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Values</a:t>
            </a:r>
            <a:endParaRPr lang="en-US" dirty="0"/>
          </a:p>
        </p:txBody>
      </p:sp>
      <p:sp>
        <p:nvSpPr>
          <p:cNvPr id="3" name="Content Placeholder 2"/>
          <p:cNvSpPr>
            <a:spLocks noGrp="1"/>
          </p:cNvSpPr>
          <p:nvPr>
            <p:ph idx="1"/>
          </p:nvPr>
        </p:nvSpPr>
        <p:spPr/>
        <p:txBody>
          <a:bodyPr/>
          <a:lstStyle/>
          <a:p>
            <a:r>
              <a:rPr lang="en-US" dirty="0" smtClean="0"/>
              <a:t>Strictly speaking, a function returns </a:t>
            </a:r>
            <a:r>
              <a:rPr lang="en-US" i="1" dirty="0" smtClean="0"/>
              <a:t>only</a:t>
            </a:r>
            <a:r>
              <a:rPr lang="en-US" dirty="0" smtClean="0"/>
              <a:t> its exit status.</a:t>
            </a:r>
          </a:p>
          <a:p>
            <a:r>
              <a:rPr lang="en-US" dirty="0" smtClean="0"/>
              <a:t>The returned value must be an integer</a:t>
            </a:r>
          </a:p>
          <a:p>
            <a:r>
              <a:rPr lang="en-US" dirty="0" smtClean="0"/>
              <a:t>You can get the value with </a:t>
            </a:r>
            <a:r>
              <a:rPr lang="en-US" dirty="0" smtClean="0">
                <a:latin typeface="Courier New" pitchFamily="49" charset="0"/>
                <a:cs typeface="Courier New" pitchFamily="49" charset="0"/>
              </a:rPr>
              <a:t>$?</a:t>
            </a:r>
          </a:p>
          <a:p>
            <a:r>
              <a:rPr lang="en-US" dirty="0" smtClean="0"/>
              <a:t>e.g.</a:t>
            </a:r>
          </a:p>
          <a:p>
            <a:pPr marL="400050" lvl="1" indent="0">
              <a:buNone/>
            </a:pPr>
            <a:r>
              <a:rPr lang="en-US" sz="2800" dirty="0" err="1" smtClean="0">
                <a:latin typeface="Courier New" pitchFamily="49" charset="0"/>
                <a:cs typeface="Courier New" pitchFamily="49" charset="0"/>
              </a:rPr>
              <a:t>myfunc</a:t>
            </a:r>
            <a:r>
              <a:rPr lang="en-US" sz="2800" dirty="0" smtClean="0">
                <a:latin typeface="Courier New" pitchFamily="49" charset="0"/>
                <a:cs typeface="Courier New" pitchFamily="49" charset="0"/>
              </a:rPr>
              <a:t> $1 $2</a:t>
            </a:r>
          </a:p>
          <a:p>
            <a:pPr marL="400050" lvl="1" indent="0">
              <a:buNone/>
            </a:pPr>
            <a:r>
              <a:rPr lang="en-US" sz="2800" dirty="0" smtClean="0">
                <a:latin typeface="Courier New" pitchFamily="49" charset="0"/>
                <a:cs typeface="Courier New" pitchFamily="49" charset="0"/>
              </a:rPr>
              <a:t>result=$?</a:t>
            </a:r>
            <a:endParaRPr lang="en-US" sz="2800"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42494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String Operations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Bash has a number of built-in string operations.</a:t>
            </a:r>
          </a:p>
          <a:p>
            <a:r>
              <a:rPr lang="en-US" dirty="0" smtClean="0"/>
              <a:t>Concatenation</a:t>
            </a:r>
          </a:p>
          <a:p>
            <a:pPr lvl="1"/>
            <a:r>
              <a:rPr lang="en-US" dirty="0" smtClean="0"/>
              <a:t>Just write them together (literals should be quoted)</a:t>
            </a:r>
          </a:p>
          <a:p>
            <a:pPr marL="274320" lvl="1" indent="0">
              <a:buNone/>
            </a:pPr>
            <a:r>
              <a:rPr lang="en-US" dirty="0" err="1" smtClean="0">
                <a:latin typeface="Courier New" panose="02070309020205020404" pitchFamily="49" charset="0"/>
                <a:cs typeface="Courier New" panose="02070309020205020404" pitchFamily="49" charset="0"/>
              </a:rPr>
              <a:t>newstring</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oldstring</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ext</a:t>
            </a:r>
            <a:r>
              <a:rPr lang="en-US" dirty="0" smtClean="0">
                <a:latin typeface="Courier New" panose="02070309020205020404" pitchFamily="49" charset="0"/>
                <a:cs typeface="Courier New" panose="02070309020205020404" pitchFamily="49" charset="0"/>
              </a:rPr>
              <a:t>”</a:t>
            </a:r>
          </a:p>
          <a:p>
            <a:r>
              <a:rPr lang="en-US" dirty="0" smtClean="0"/>
              <a:t>String length</a:t>
            </a:r>
          </a:p>
          <a:p>
            <a:pPr marL="274320" lvl="1" indent="0">
              <a:buNone/>
            </a:pPr>
            <a:r>
              <a:rPr lang="en-US" dirty="0" smtClean="0"/>
              <a:t> </a:t>
            </a:r>
            <a:r>
              <a:rPr lang="en-US" dirty="0" smtClean="0">
                <a:latin typeface="Courier New" panose="02070309020205020404" pitchFamily="49" charset="0"/>
                <a:cs typeface="Courier New" panose="02070309020205020404" pitchFamily="49" charset="0"/>
              </a:rPr>
              <a:t>${#string}</a:t>
            </a:r>
          </a:p>
          <a:p>
            <a:r>
              <a:rPr lang="en-US" dirty="0" smtClean="0">
                <a:cs typeface="Courier New" panose="02070309020205020404" pitchFamily="49" charset="0"/>
              </a:rPr>
              <a:t>Extract substring</a:t>
            </a:r>
          </a:p>
          <a:p>
            <a:pPr lvl="1"/>
            <a:r>
              <a:rPr lang="en-US" dirty="0" smtClean="0">
                <a:cs typeface="Courier New" panose="02070309020205020404" pitchFamily="49" charset="0"/>
              </a:rPr>
              <a:t>Strings count from 0—first character is numbered 0</a:t>
            </a:r>
          </a:p>
          <a:p>
            <a:pPr lvl="1"/>
            <a:r>
              <a:rPr lang="en-US" dirty="0" smtClean="0">
                <a:cs typeface="Courier New" panose="02070309020205020404" pitchFamily="49" charset="0"/>
              </a:rPr>
              <a:t>Extract from </a:t>
            </a:r>
            <a:r>
              <a:rPr lang="en-US" dirty="0" err="1" smtClean="0">
                <a:latin typeface="Courier New" panose="02070309020205020404" pitchFamily="49" charset="0"/>
                <a:cs typeface="Courier New" panose="02070309020205020404" pitchFamily="49" charset="0"/>
              </a:rPr>
              <a:t>pos</a:t>
            </a:r>
            <a:r>
              <a:rPr lang="en-US" dirty="0" smtClean="0">
                <a:cs typeface="Courier New" panose="02070309020205020404" pitchFamily="49" charset="0"/>
              </a:rPr>
              <a:t> to the end</a:t>
            </a:r>
          </a:p>
          <a:p>
            <a:pPr marL="274320" lvl="1" indent="0">
              <a:buNone/>
            </a:pP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string:pos</a:t>
            </a:r>
            <a:r>
              <a:rPr lang="en-US" dirty="0" smtClean="0">
                <a:latin typeface="Courier New" panose="02070309020205020404" pitchFamily="49" charset="0"/>
                <a:cs typeface="Courier New" panose="02070309020205020404" pitchFamily="49" charset="0"/>
              </a:rPr>
              <a:t>}</a:t>
            </a:r>
          </a:p>
          <a:p>
            <a:pPr lvl="1"/>
            <a:r>
              <a:rPr lang="en-US" dirty="0" smtClean="0"/>
              <a:t>Extract </a:t>
            </a:r>
            <a:r>
              <a:rPr lang="en-US" dirty="0" err="1" smtClean="0">
                <a:latin typeface="Courier New" panose="02070309020205020404" pitchFamily="49" charset="0"/>
                <a:cs typeface="Courier New" panose="02070309020205020404" pitchFamily="49" charset="0"/>
              </a:rPr>
              <a:t>len</a:t>
            </a:r>
            <a:r>
              <a:rPr lang="en-US" dirty="0" smtClean="0"/>
              <a:t> characters starting at </a:t>
            </a:r>
            <a:r>
              <a:rPr lang="en-US" dirty="0" err="1" smtClean="0"/>
              <a:t>pos</a:t>
            </a:r>
            <a:endParaRPr lang="en-US" dirty="0" smtClean="0"/>
          </a:p>
          <a:p>
            <a:pPr marL="274320" lvl="1" indent="0">
              <a:buNone/>
            </a:pP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string:pos:len</a:t>
            </a:r>
            <a:r>
              <a:rPr lang="en-US" dirty="0" smtClean="0">
                <a:latin typeface="Courier New" panose="02070309020205020404" pitchFamily="49" charset="0"/>
                <a:cs typeface="Courier New" panose="02070309020205020404" pitchFamily="49" charset="0"/>
              </a:rPr>
              <a:t>}</a:t>
            </a:r>
          </a:p>
          <a:p>
            <a:pPr marL="274320" lvl="1" indent="0">
              <a:buNone/>
            </a:pPr>
            <a:endParaRPr lang="en-US" dirty="0">
              <a:cs typeface="Courier New" panose="02070309020205020404" pitchFamily="49" charset="0"/>
            </a:endParaRPr>
          </a:p>
        </p:txBody>
      </p:sp>
    </p:spTree>
    <p:extLst>
      <p:ext uri="{BB962C8B-B14F-4D97-AF65-F5344CB8AC3E}">
        <p14:creationId xmlns:p14="http://schemas.microsoft.com/office/powerpoint/2010/main" val="41564483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Clipping Strings</a:t>
            </a:r>
            <a:endParaRPr lang="en-US" dirty="0"/>
          </a:p>
        </p:txBody>
      </p:sp>
      <p:sp>
        <p:nvSpPr>
          <p:cNvPr id="3" name="Content Placeholder 2"/>
          <p:cNvSpPr>
            <a:spLocks noGrp="1"/>
          </p:cNvSpPr>
          <p:nvPr>
            <p:ph idx="1"/>
          </p:nvPr>
        </p:nvSpPr>
        <p:spPr/>
        <p:txBody>
          <a:bodyPr/>
          <a:lstStyle/>
          <a:p>
            <a:r>
              <a:rPr lang="en-US" dirty="0" smtClean="0"/>
              <a:t>It is very common in bash scripts to clip off part of a string so it can be remodeled.</a:t>
            </a:r>
          </a:p>
          <a:p>
            <a:pPr lvl="1"/>
            <a:r>
              <a:rPr lang="en-US" dirty="0" smtClean="0"/>
              <a:t>Delete shortest match from front of string</a:t>
            </a:r>
          </a:p>
          <a:p>
            <a:pPr marL="274320" lvl="1" indent="0">
              <a:buNone/>
            </a:pPr>
            <a:r>
              <a:rPr lang="en-US" dirty="0" smtClean="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string#substring</a:t>
            </a:r>
            <a:r>
              <a:rPr lang="en-US" dirty="0" smtClean="0">
                <a:latin typeface="Courier New" panose="02070309020205020404" pitchFamily="49" charset="0"/>
                <a:cs typeface="Courier New" panose="02070309020205020404" pitchFamily="49" charset="0"/>
              </a:rPr>
              <a:t>}</a:t>
            </a:r>
          </a:p>
          <a:p>
            <a:pPr lvl="1"/>
            <a:r>
              <a:rPr lang="en-US" dirty="0" smtClean="0"/>
              <a:t>Delete longest match from front of string</a:t>
            </a:r>
          </a:p>
          <a:p>
            <a:pPr marL="274320" lvl="1" indent="0">
              <a:buNone/>
            </a:pP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string##substring</a:t>
            </a:r>
            <a:r>
              <a:rPr lang="en-US" dirty="0" smtClean="0">
                <a:latin typeface="Courier New" panose="02070309020205020404" pitchFamily="49" charset="0"/>
                <a:cs typeface="Courier New" panose="02070309020205020404" pitchFamily="49" charset="0"/>
              </a:rPr>
              <a:t>}</a:t>
            </a:r>
          </a:p>
          <a:p>
            <a:pPr lvl="1"/>
            <a:r>
              <a:rPr lang="en-US" dirty="0" smtClean="0"/>
              <a:t>Delete shortest match from back of string</a:t>
            </a:r>
          </a:p>
          <a:p>
            <a:pPr marL="274320" lvl="1" indent="0">
              <a:buNone/>
            </a:pPr>
            <a:r>
              <a:rPr lang="en-US" dirty="0" smtClean="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string%substring</a:t>
            </a:r>
            <a:r>
              <a:rPr lang="en-US" dirty="0" smtClean="0">
                <a:latin typeface="Courier New" panose="02070309020205020404" pitchFamily="49" charset="0"/>
                <a:cs typeface="Courier New" panose="02070309020205020404" pitchFamily="49" charset="0"/>
              </a:rPr>
              <a:t>}</a:t>
            </a:r>
          </a:p>
          <a:p>
            <a:pPr lvl="1"/>
            <a:r>
              <a:rPr lang="en-US" dirty="0" smtClean="0"/>
              <a:t>Delete longest match from back of string</a:t>
            </a:r>
          </a:p>
          <a:p>
            <a:pPr marL="274320" lvl="1" indent="0">
              <a:buNone/>
            </a:pP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string%%substring}</a:t>
            </a:r>
            <a:endParaRPr lang="en-US" dirty="0" smtClean="0">
              <a:latin typeface="Courier New" panose="02070309020205020404" pitchFamily="49" charset="0"/>
              <a:cs typeface="Courier New" panose="02070309020205020404" pitchFamily="49" charset="0"/>
            </a:endParaRPr>
          </a:p>
          <a:p>
            <a:pPr lvl="1"/>
            <a:endParaRPr lang="en-US" dirty="0" smtClean="0"/>
          </a:p>
        </p:txBody>
      </p:sp>
    </p:spTree>
    <p:extLst>
      <p:ext uri="{BB962C8B-B14F-4D97-AF65-F5344CB8AC3E}">
        <p14:creationId xmlns:p14="http://schemas.microsoft.com/office/powerpoint/2010/main" val="15890731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84"/>
            <a:ext cx="8229600" cy="1143000"/>
          </a:xfrm>
        </p:spPr>
        <p:txBody>
          <a:bodyPr/>
          <a:lstStyle/>
          <a:p>
            <a:r>
              <a:rPr lang="en-US" dirty="0" smtClean="0"/>
              <a:t>Arrays</a:t>
            </a:r>
            <a:endParaRPr lang="en-US" dirty="0"/>
          </a:p>
        </p:txBody>
      </p:sp>
      <p:sp>
        <p:nvSpPr>
          <p:cNvPr id="3" name="Content Placeholder 2"/>
          <p:cNvSpPr>
            <a:spLocks noGrp="1"/>
          </p:cNvSpPr>
          <p:nvPr>
            <p:ph idx="1"/>
          </p:nvPr>
        </p:nvSpPr>
        <p:spPr>
          <a:xfrm>
            <a:off x="457200" y="1202085"/>
            <a:ext cx="8686800" cy="5414202"/>
          </a:xfrm>
        </p:spPr>
        <p:txBody>
          <a:bodyPr>
            <a:normAutofit/>
          </a:bodyPr>
          <a:lstStyle/>
          <a:p>
            <a:r>
              <a:rPr lang="en-US" dirty="0" smtClean="0"/>
              <a:t>Array variables exist but have a somewhat unusual syntax.</a:t>
            </a:r>
          </a:p>
          <a:p>
            <a:r>
              <a:rPr lang="en-US" dirty="0" smtClean="0"/>
              <a:t>Arrays are zero based so the first index is 0</a:t>
            </a:r>
          </a:p>
          <a:p>
            <a:r>
              <a:rPr lang="en-US" dirty="0" smtClean="0"/>
              <a:t>Initialize arrays with a list enclosed in parentheses</a:t>
            </a:r>
          </a:p>
          <a:p>
            <a:r>
              <a:rPr lang="en-US" dirty="0" smtClean="0"/>
              <a:t>Obtaining the value of an item in an array requires use of </a:t>
            </a:r>
            <a:r>
              <a:rPr lang="en-US" dirty="0" smtClean="0">
                <a:latin typeface="Courier New" pitchFamily="49" charset="0"/>
                <a:cs typeface="Courier New" pitchFamily="49" charset="0"/>
              </a:rPr>
              <a:t>${}</a:t>
            </a:r>
          </a:p>
          <a:p>
            <a:pPr marL="274320" lvl="1" indent="0">
              <a:buNone/>
            </a:pPr>
            <a:r>
              <a:rPr lang="en-US" dirty="0" err="1" smtClean="0">
                <a:latin typeface="Courier New" pitchFamily="49" charset="0"/>
                <a:cs typeface="Courier New" pitchFamily="49" charset="0"/>
              </a:rPr>
              <a:t>val</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arr</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a:t>
            </a:r>
          </a:p>
          <a:p>
            <a:pPr marL="57150" indent="0">
              <a:buNone/>
            </a:pPr>
            <a:r>
              <a:rPr lang="en-US" sz="2400" dirty="0" smtClean="0">
                <a:latin typeface="Courier New" pitchFamily="49" charset="0"/>
                <a:cs typeface="Courier New" pitchFamily="49" charset="0"/>
              </a:rPr>
              <a:t> ${</a:t>
            </a:r>
            <a:r>
              <a:rPr lang="en-US" sz="2400" dirty="0" err="1">
                <a:latin typeface="Courier New" pitchFamily="49" charset="0"/>
                <a:cs typeface="Courier New" pitchFamily="49" charset="0"/>
              </a:rPr>
              <a:t>arr</a:t>
            </a:r>
            <a:r>
              <a:rPr lang="en-US" sz="2400" dirty="0" smtClean="0">
                <a:latin typeface="Courier New" pitchFamily="49" charset="0"/>
                <a:cs typeface="Courier New" pitchFamily="49" charset="0"/>
              </a:rPr>
              <a:t>[@]</a:t>
            </a:r>
            <a:r>
              <a:rPr lang="en-US" sz="2400" dirty="0">
                <a:latin typeface="Courier New" pitchFamily="49" charset="0"/>
                <a:cs typeface="Courier New" pitchFamily="49" charset="0"/>
              </a:rPr>
              <a:t>} </a:t>
            </a:r>
            <a:r>
              <a:rPr lang="en-US" sz="2400" dirty="0" smtClean="0">
                <a:latin typeface="Courier New" pitchFamily="49" charset="0"/>
                <a:cs typeface="Courier New" pitchFamily="49" charset="0"/>
              </a:rPr>
              <a:t> # </a:t>
            </a:r>
            <a:r>
              <a:rPr lang="en-US" sz="2400" dirty="0">
                <a:latin typeface="Courier New" pitchFamily="49" charset="0"/>
                <a:cs typeface="Courier New" pitchFamily="49" charset="0"/>
              </a:rPr>
              <a:t>All of the items in the array </a:t>
            </a:r>
            <a:endParaRPr lang="en-US" sz="2400" dirty="0" smtClean="0">
              <a:latin typeface="Courier New" pitchFamily="49" charset="0"/>
              <a:cs typeface="Courier New" pitchFamily="49" charset="0"/>
            </a:endParaRPr>
          </a:p>
          <a:p>
            <a:pPr marL="57150" indent="0">
              <a:buNone/>
            </a:pPr>
            <a:r>
              <a:rPr lang="en-US" sz="2400" dirty="0">
                <a:latin typeface="Courier New" pitchFamily="49" charset="0"/>
                <a:cs typeface="Courier New" pitchFamily="49" charset="0"/>
              </a:rPr>
              <a:t>	</a:t>
            </a:r>
            <a:r>
              <a:rPr lang="en-US" sz="2400" dirty="0" smtClean="0">
                <a:latin typeface="Courier New" pitchFamily="49" charset="0"/>
                <a:cs typeface="Courier New" pitchFamily="49" charset="0"/>
              </a:rPr>
              <a:t>	@ </a:t>
            </a:r>
            <a:r>
              <a:rPr lang="en-US" sz="2400" dirty="0" smtClean="0">
                <a:cs typeface="Courier New" pitchFamily="49" charset="0"/>
              </a:rPr>
              <a:t>or</a:t>
            </a:r>
            <a:r>
              <a:rPr lang="en-US" sz="2400" dirty="0" smtClean="0">
                <a:latin typeface="Courier New" pitchFamily="49" charset="0"/>
                <a:cs typeface="Courier New" pitchFamily="49" charset="0"/>
              </a:rPr>
              <a:t> * </a:t>
            </a:r>
            <a:r>
              <a:rPr lang="en-US" sz="2400" dirty="0" smtClean="0">
                <a:cs typeface="Courier New" pitchFamily="49" charset="0"/>
              </a:rPr>
              <a:t>work in this and next example</a:t>
            </a:r>
            <a:endParaRPr lang="en-US" sz="2400" dirty="0" smtClean="0">
              <a:cs typeface="Courier New" pitchFamily="49" charset="0"/>
            </a:endParaRPr>
          </a:p>
          <a:p>
            <a:pPr marL="57150" indent="0">
              <a:buNone/>
            </a:pPr>
            <a:r>
              <a:rPr lang="en-US" sz="2400" dirty="0" smtClean="0">
                <a:latin typeface="Courier New" pitchFamily="49" charset="0"/>
                <a:cs typeface="Courier New" pitchFamily="49" charset="0"/>
              </a:rPr>
              <a:t> ${#</a:t>
            </a:r>
            <a:r>
              <a:rPr lang="en-US" sz="2400" dirty="0" err="1">
                <a:latin typeface="Courier New" pitchFamily="49" charset="0"/>
                <a:cs typeface="Courier New" pitchFamily="49" charset="0"/>
              </a:rPr>
              <a:t>arr</a:t>
            </a:r>
            <a:r>
              <a:rPr lang="en-US" sz="2400" dirty="0" smtClean="0">
                <a:latin typeface="Courier New" pitchFamily="49" charset="0"/>
                <a:cs typeface="Courier New" pitchFamily="49" charset="0"/>
              </a:rPr>
              <a:t>[@]} # </a:t>
            </a:r>
            <a:r>
              <a:rPr lang="en-US" sz="2400" dirty="0">
                <a:latin typeface="Courier New" pitchFamily="49" charset="0"/>
                <a:cs typeface="Courier New" pitchFamily="49" charset="0"/>
              </a:rPr>
              <a:t>Number of items in the array </a:t>
            </a:r>
            <a:endParaRPr lang="en-US" sz="2400" dirty="0" smtClean="0">
              <a:latin typeface="Courier New" pitchFamily="49" charset="0"/>
              <a:cs typeface="Courier New" pitchFamily="49" charset="0"/>
            </a:endParaRPr>
          </a:p>
          <a:p>
            <a:pPr marL="57150" indent="0">
              <a:buNone/>
            </a:pPr>
            <a:r>
              <a:rPr lang="en-US" sz="2400" dirty="0" smtClean="0">
                <a:latin typeface="Courier New" pitchFamily="49" charset="0"/>
                <a:cs typeface="Courier New" pitchFamily="49" charset="0"/>
              </a:rPr>
              <a:t> ${#</a:t>
            </a:r>
            <a:r>
              <a:rPr lang="en-US" sz="2400" dirty="0" err="1">
                <a:latin typeface="Courier New" pitchFamily="49" charset="0"/>
                <a:cs typeface="Courier New" pitchFamily="49" charset="0"/>
              </a:rPr>
              <a:t>arr</a:t>
            </a:r>
            <a:r>
              <a:rPr lang="en-US" sz="2400" dirty="0">
                <a:latin typeface="Courier New" pitchFamily="49" charset="0"/>
                <a:cs typeface="Courier New" pitchFamily="49" charset="0"/>
              </a:rPr>
              <a:t>[0]} # Length of item </a:t>
            </a:r>
            <a:r>
              <a:rPr lang="en-US" sz="2400" dirty="0" smtClean="0">
                <a:latin typeface="Courier New" pitchFamily="49" charset="0"/>
                <a:cs typeface="Courier New" pitchFamily="49" charset="0"/>
              </a:rPr>
              <a:t>zero</a:t>
            </a:r>
          </a:p>
          <a:p>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60371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a:bodyPr>
          <a:lstStyle/>
          <a:p>
            <a:pPr marL="400050" lvl="1" indent="0">
              <a:buNone/>
            </a:pPr>
            <a:r>
              <a:rPr lang="en-US" sz="3200" dirty="0" err="1" smtClean="0">
                <a:latin typeface="Courier New" pitchFamily="49" charset="0"/>
                <a:cs typeface="Courier New" pitchFamily="49" charset="0"/>
              </a:rPr>
              <a:t>my_arr</a:t>
            </a:r>
            <a:r>
              <a:rPr lang="en-US" sz="3200" dirty="0" smtClean="0">
                <a:latin typeface="Courier New" pitchFamily="49" charset="0"/>
                <a:cs typeface="Courier New" pitchFamily="49" charset="0"/>
              </a:rPr>
              <a:t>=(1 2 3 4 5 6)</a:t>
            </a:r>
          </a:p>
          <a:p>
            <a:pPr marL="400050" lvl="1" indent="0">
              <a:buNone/>
            </a:pPr>
            <a:r>
              <a:rPr lang="en-US" sz="3200" dirty="0" smtClean="0">
                <a:latin typeface="Courier New" pitchFamily="49" charset="0"/>
                <a:cs typeface="Courier New" pitchFamily="49" charset="0"/>
              </a:rPr>
              <a:t>for </a:t>
            </a:r>
            <a:r>
              <a:rPr lang="en-US" sz="3200" dirty="0" err="1" smtClean="0">
                <a:latin typeface="Courier New" pitchFamily="49" charset="0"/>
                <a:cs typeface="Courier New" pitchFamily="49" charset="0"/>
              </a:rPr>
              <a:t>num</a:t>
            </a:r>
            <a:r>
              <a:rPr lang="en-US" sz="3200" dirty="0" smtClean="0">
                <a:latin typeface="Courier New" pitchFamily="49" charset="0"/>
                <a:cs typeface="Courier New" pitchFamily="49" charset="0"/>
              </a:rPr>
              <a:t> in ${</a:t>
            </a:r>
            <a:r>
              <a:rPr lang="en-US" sz="3200" dirty="0" err="1" smtClean="0">
                <a:latin typeface="Courier New" pitchFamily="49" charset="0"/>
                <a:cs typeface="Courier New" pitchFamily="49" charset="0"/>
              </a:rPr>
              <a:t>my_arr</a:t>
            </a:r>
            <a:r>
              <a:rPr lang="en-US" sz="3200" dirty="0" smtClean="0">
                <a:latin typeface="Courier New" pitchFamily="49" charset="0"/>
                <a:cs typeface="Courier New" pitchFamily="49" charset="0"/>
              </a:rPr>
              <a:t>[@]}; do</a:t>
            </a:r>
          </a:p>
          <a:p>
            <a:pPr marL="400050" lvl="1" indent="0">
              <a:buNone/>
            </a:pPr>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echo $</a:t>
            </a:r>
            <a:r>
              <a:rPr lang="en-US" sz="3200" dirty="0" err="1" smtClean="0">
                <a:latin typeface="Courier New" pitchFamily="49" charset="0"/>
                <a:cs typeface="Courier New" pitchFamily="49" charset="0"/>
              </a:rPr>
              <a:t>num</a:t>
            </a:r>
            <a:endParaRPr lang="en-US" sz="3200" dirty="0" smtClean="0">
              <a:latin typeface="Courier New" pitchFamily="49" charset="0"/>
              <a:cs typeface="Courier New" pitchFamily="49" charset="0"/>
            </a:endParaRPr>
          </a:p>
          <a:p>
            <a:pPr marL="400050" lvl="1" indent="0">
              <a:buNone/>
            </a:pPr>
            <a:r>
              <a:rPr lang="en-US" sz="3200" dirty="0" smtClean="0">
                <a:latin typeface="Courier New" pitchFamily="49" charset="0"/>
                <a:cs typeface="Courier New" pitchFamily="49" charset="0"/>
              </a:rPr>
              <a:t>done</a:t>
            </a:r>
            <a:endParaRPr lang="en-US" sz="3200"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45279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Realistic Example</a:t>
            </a:r>
            <a:endParaRPr lang="en-US" dirty="0"/>
          </a:p>
        </p:txBody>
      </p:sp>
      <p:sp>
        <p:nvSpPr>
          <p:cNvPr id="3" name="Content Placeholder 2"/>
          <p:cNvSpPr>
            <a:spLocks noGrp="1"/>
          </p:cNvSpPr>
          <p:nvPr>
            <p:ph idx="1"/>
          </p:nvPr>
        </p:nvSpPr>
        <p:spPr/>
        <p:txBody>
          <a:bodyPr/>
          <a:lstStyle/>
          <a:p>
            <a:pPr marL="0" indent="0">
              <a:buNone/>
            </a:pPr>
            <a:r>
              <a:rPr lang="en-US" dirty="0" err="1" smtClean="0">
                <a:latin typeface="Courier New" panose="02070309020205020404" pitchFamily="49" charset="0"/>
                <a:cs typeface="Courier New" panose="02070309020205020404" pitchFamily="49" charset="0"/>
              </a:rPr>
              <a:t>jpg_files</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ls</a:t>
            </a:r>
            <a:r>
              <a:rPr lang="en-US" dirty="0" smtClean="0">
                <a:latin typeface="Courier New" panose="02070309020205020404" pitchFamily="49" charset="0"/>
                <a:cs typeface="Courier New" panose="02070309020205020404" pitchFamily="49" charset="0"/>
              </a:rPr>
              <a:t> *jpg`)</a:t>
            </a:r>
          </a:p>
          <a:p>
            <a:pPr marL="0" indent="0">
              <a:buNone/>
            </a:pPr>
            <a:r>
              <a:rPr lang="en-US" dirty="0" smtClean="0">
                <a:latin typeface="Courier New" panose="02070309020205020404" pitchFamily="49" charset="0"/>
                <a:cs typeface="Courier New" panose="02070309020205020404" pitchFamily="49" charset="0"/>
              </a:rPr>
              <a:t>for file in ${</a:t>
            </a:r>
            <a:r>
              <a:rPr lang="en-US" dirty="0" err="1" smtClean="0">
                <a:latin typeface="Courier New" panose="02070309020205020404" pitchFamily="49" charset="0"/>
                <a:cs typeface="Courier New" panose="02070309020205020404" pitchFamily="49" charset="0"/>
              </a:rPr>
              <a:t>jpg_files</a:t>
            </a:r>
            <a:r>
              <a:rPr lang="en-US" dirty="0" smtClean="0">
                <a:latin typeface="Courier New" panose="02070309020205020404" pitchFamily="49" charset="0"/>
                <a:cs typeface="Courier New" panose="02070309020205020404" pitchFamily="49" charset="0"/>
              </a:rPr>
              <a:t>[*]}; do</a:t>
            </a:r>
          </a:p>
          <a:p>
            <a:pPr marL="0" indent="0">
              <a:buNone/>
            </a:pP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  if [[ -n $file ]]; then</a:t>
            </a:r>
          </a:p>
          <a:p>
            <a:pPr marL="0" indent="0">
              <a:buNone/>
            </a:pP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   convert $file ${file%%”.jpg”}.png</a:t>
            </a:r>
          </a:p>
          <a:p>
            <a:pPr marL="0" indent="0">
              <a:buNone/>
            </a:pPr>
            <a:r>
              <a:rPr lang="en-US">
                <a:latin typeface="Courier New" panose="02070309020205020404" pitchFamily="49" charset="0"/>
                <a:cs typeface="Courier New" panose="02070309020205020404" pitchFamily="49" charset="0"/>
              </a:rPr>
              <a:t> </a:t>
            </a:r>
            <a:r>
              <a:rPr lang="en-US" smtClean="0">
                <a:latin typeface="Courier New" panose="02070309020205020404" pitchFamily="49" charset="0"/>
                <a:cs typeface="Courier New" panose="02070309020205020404" pitchFamily="49" charset="0"/>
              </a:rPr>
              <a:t>  fi</a:t>
            </a:r>
            <a:endParaRPr lang="en-US" dirty="0" smtClean="0">
              <a:latin typeface="Courier New" panose="02070309020205020404" pitchFamily="49" charset="0"/>
              <a:cs typeface="Courier New" panose="02070309020205020404" pitchFamily="49" charset="0"/>
            </a:endParaRPr>
          </a:p>
          <a:p>
            <a:pPr marL="0" indent="0">
              <a:buNone/>
            </a:pPr>
            <a:r>
              <a:rPr lang="en-US" dirty="0" smtClean="0">
                <a:latin typeface="Courier New" panose="02070309020205020404" pitchFamily="49" charset="0"/>
                <a:cs typeface="Courier New" panose="02070309020205020404" pitchFamily="49" charset="0"/>
              </a:rPr>
              <a:t>done</a:t>
            </a:r>
          </a:p>
          <a:p>
            <a:pPr marL="274320" lvl="1" indent="0">
              <a:buNone/>
            </a:pPr>
            <a:endParaRPr lang="en-US" dirty="0"/>
          </a:p>
        </p:txBody>
      </p:sp>
    </p:spTree>
    <p:extLst>
      <p:ext uri="{BB962C8B-B14F-4D97-AF65-F5344CB8AC3E}">
        <p14:creationId xmlns:p14="http://schemas.microsoft.com/office/powerpoint/2010/main" val="1758383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Executing Your Script</a:t>
            </a:r>
            <a:endParaRPr lang="en-US" dirty="0"/>
          </a:p>
        </p:txBody>
      </p:sp>
      <p:sp>
        <p:nvSpPr>
          <p:cNvPr id="3" name="Content Placeholder 2"/>
          <p:cNvSpPr>
            <a:spLocks noGrp="1"/>
          </p:cNvSpPr>
          <p:nvPr>
            <p:ph idx="1"/>
          </p:nvPr>
        </p:nvSpPr>
        <p:spPr/>
        <p:txBody>
          <a:bodyPr/>
          <a:lstStyle/>
          <a:p>
            <a:r>
              <a:rPr lang="en-US" dirty="0" smtClean="0"/>
              <a:t>Suppose the previous script was in a file 	</a:t>
            </a:r>
            <a:r>
              <a:rPr lang="en-US" dirty="0" err="1" smtClean="0">
                <a:latin typeface="Courier New" pitchFamily="49" charset="0"/>
                <a:cs typeface="Courier New" pitchFamily="49" charset="0"/>
              </a:rPr>
              <a:t>hello.sh</a:t>
            </a:r>
            <a:endParaRPr lang="en-US" dirty="0" smtClean="0">
              <a:latin typeface="Courier New" pitchFamily="49" charset="0"/>
              <a:cs typeface="Courier New" pitchFamily="49" charset="0"/>
            </a:endParaRPr>
          </a:p>
          <a:p>
            <a:r>
              <a:rPr lang="en-US" dirty="0" smtClean="0"/>
              <a:t>By default it is just text.  You must explicitly make it executable</a:t>
            </a:r>
          </a:p>
          <a:p>
            <a:pPr marL="0" indent="0">
              <a:buNone/>
            </a:pPr>
            <a:r>
              <a:rPr lang="en-US" dirty="0" smtClean="0"/>
              <a:t>	</a:t>
            </a:r>
            <a:r>
              <a:rPr lang="en-US" dirty="0" err="1" smtClean="0">
                <a:latin typeface="Courier New" pitchFamily="49" charset="0"/>
                <a:cs typeface="Courier New" pitchFamily="49" charset="0"/>
              </a:rPr>
              <a:t>chmod</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a+x</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hello.sh</a:t>
            </a:r>
            <a:endParaRPr lang="en-US" dirty="0" smtClean="0">
              <a:latin typeface="Courier New" pitchFamily="49" charset="0"/>
              <a:cs typeface="Courier New" pitchFamily="49" charset="0"/>
            </a:endParaRPr>
          </a:p>
          <a:p>
            <a:r>
              <a:rPr lang="en-US" dirty="0" smtClean="0"/>
              <a:t>Then you can just invoke it by name at the command line</a:t>
            </a:r>
          </a:p>
          <a:p>
            <a:pPr marL="0" indent="0">
              <a:buNone/>
            </a:pPr>
            <a:r>
              <a:rPr lang="en-US" dirty="0" smtClean="0"/>
              <a:t>	</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hello.sh</a:t>
            </a:r>
            <a:endParaRPr lang="en-US"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31735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Herefiles</a:t>
            </a:r>
            <a:endParaRPr lang="en-US" dirty="0"/>
          </a:p>
        </p:txBody>
      </p:sp>
      <p:sp>
        <p:nvSpPr>
          <p:cNvPr id="3" name="Content Placeholder 2"/>
          <p:cNvSpPr>
            <a:spLocks noGrp="1"/>
          </p:cNvSpPr>
          <p:nvPr>
            <p:ph idx="1"/>
          </p:nvPr>
        </p:nvSpPr>
        <p:spPr/>
        <p:txBody>
          <a:bodyPr/>
          <a:lstStyle/>
          <a:p>
            <a:r>
              <a:rPr lang="en-US" dirty="0" smtClean="0"/>
              <a:t>A </a:t>
            </a:r>
            <a:r>
              <a:rPr lang="en-US" dirty="0" err="1" smtClean="0"/>
              <a:t>herefile</a:t>
            </a:r>
            <a:r>
              <a:rPr lang="en-US" dirty="0" smtClean="0"/>
              <a:t> or here document is a block of text that is dynamically generated when the script is run </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CMD &lt;&lt; Delimiter</a:t>
            </a:r>
          </a:p>
          <a:p>
            <a:pPr marL="400050" lvl="1" indent="0">
              <a:buNone/>
            </a:pPr>
            <a:r>
              <a:rPr lang="en-US" sz="2800" dirty="0" smtClean="0">
                <a:latin typeface="Courier New" pitchFamily="49" charset="0"/>
                <a:cs typeface="Courier New" pitchFamily="49" charset="0"/>
              </a:rPr>
              <a:t>line</a:t>
            </a:r>
          </a:p>
          <a:p>
            <a:pPr marL="400050" lvl="1" indent="0">
              <a:buNone/>
            </a:pPr>
            <a:r>
              <a:rPr lang="en-US" sz="2800" dirty="0" smtClean="0">
                <a:latin typeface="Courier New" pitchFamily="49" charset="0"/>
                <a:cs typeface="Courier New" pitchFamily="49" charset="0"/>
              </a:rPr>
              <a:t>line</a:t>
            </a:r>
          </a:p>
          <a:p>
            <a:pPr marL="400050" lvl="1" indent="0">
              <a:buNone/>
            </a:pPr>
            <a:r>
              <a:rPr lang="en-US" sz="2800" dirty="0" smtClean="0">
                <a:latin typeface="Courier New" pitchFamily="49" charset="0"/>
                <a:cs typeface="Courier New" pitchFamily="49" charset="0"/>
              </a:rPr>
              <a:t>Delimiter</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77335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265387" y="1568396"/>
            <a:ext cx="8700899" cy="5035045"/>
          </a:xfrm>
        </p:spPr>
        <p:txBody>
          <a:bodyPr>
            <a:normAutofit fontScale="85000" lnSpcReduction="10000"/>
          </a:bodyPr>
          <a:lstStyle/>
          <a:p>
            <a:pPr marL="400050" lvl="1" indent="0">
              <a:buNone/>
            </a:pPr>
            <a:r>
              <a:rPr lang="en-US" dirty="0">
                <a:latin typeface="Courier New" pitchFamily="49" charset="0"/>
                <a:cs typeface="Courier New" pitchFamily="49" charset="0"/>
              </a:rPr>
              <a:t>#!/bin/bash </a:t>
            </a:r>
            <a:endParaRPr lang="en-US" dirty="0" smtClean="0">
              <a:latin typeface="Courier New" pitchFamily="49" charset="0"/>
              <a:cs typeface="Courier New" pitchFamily="49" charset="0"/>
            </a:endParaRPr>
          </a:p>
          <a:p>
            <a:pPr marL="400050" lvl="1" indent="0">
              <a:buNone/>
            </a:pPr>
            <a:r>
              <a:rPr lang="en-US" dirty="0" smtClean="0">
                <a:latin typeface="Courier New" pitchFamily="49" charset="0"/>
                <a:cs typeface="Courier New" pitchFamily="49" charset="0"/>
              </a:rPr>
              <a:t># </a:t>
            </a:r>
            <a:r>
              <a:rPr lang="en-US" dirty="0">
                <a:latin typeface="Courier New" pitchFamily="49" charset="0"/>
                <a:cs typeface="Courier New" pitchFamily="49" charset="0"/>
              </a:rPr>
              <a:t>'echo' is fine for printing single line messages, </a:t>
            </a:r>
            <a:endParaRPr lang="en-US" dirty="0" smtClean="0">
              <a:latin typeface="Courier New" pitchFamily="49" charset="0"/>
              <a:cs typeface="Courier New" pitchFamily="49" charset="0"/>
            </a:endParaRPr>
          </a:p>
          <a:p>
            <a:pPr marL="400050" lvl="1" indent="0">
              <a:buNone/>
            </a:pPr>
            <a:r>
              <a:rPr lang="en-US" dirty="0" smtClean="0">
                <a:latin typeface="Courier New" pitchFamily="49" charset="0"/>
                <a:cs typeface="Courier New" pitchFamily="49" charset="0"/>
              </a:rPr>
              <a:t># </a:t>
            </a:r>
            <a:r>
              <a:rPr lang="en-US" dirty="0">
                <a:latin typeface="Courier New" pitchFamily="49" charset="0"/>
                <a:cs typeface="Courier New" pitchFamily="49" charset="0"/>
              </a:rPr>
              <a:t>but somewhat problematic for for message blocks. </a:t>
            </a:r>
            <a:endParaRPr lang="en-US" dirty="0" smtClean="0">
              <a:latin typeface="Courier New" pitchFamily="49" charset="0"/>
              <a:cs typeface="Courier New" pitchFamily="49" charset="0"/>
            </a:endParaRPr>
          </a:p>
          <a:p>
            <a:pPr marL="400050" lvl="1" indent="0">
              <a:buNone/>
            </a:pPr>
            <a:r>
              <a:rPr lang="en-US" dirty="0" smtClean="0">
                <a:latin typeface="Courier New" pitchFamily="49" charset="0"/>
                <a:cs typeface="Courier New" pitchFamily="49" charset="0"/>
              </a:rPr>
              <a:t># </a:t>
            </a:r>
            <a:r>
              <a:rPr lang="en-US" dirty="0">
                <a:latin typeface="Courier New" pitchFamily="49" charset="0"/>
                <a:cs typeface="Courier New" pitchFamily="49" charset="0"/>
              </a:rPr>
              <a:t>A 'cat' here document overcomes this limitation</a:t>
            </a:r>
            <a:r>
              <a:rPr lang="en-US" dirty="0" smtClean="0">
                <a:latin typeface="Courier New" pitchFamily="49" charset="0"/>
                <a:cs typeface="Courier New" pitchFamily="49" charset="0"/>
              </a:rPr>
              <a:t>.</a:t>
            </a:r>
          </a:p>
          <a:p>
            <a:pPr marL="400050" lvl="1" indent="0">
              <a:buNone/>
            </a:pPr>
            <a:r>
              <a:rPr lang="en-US" dirty="0" smtClean="0">
                <a:latin typeface="Courier New" pitchFamily="49" charset="0"/>
                <a:cs typeface="Courier New" pitchFamily="49" charset="0"/>
              </a:rPr>
              <a:t> </a:t>
            </a:r>
          </a:p>
          <a:p>
            <a:pPr marL="400050" lvl="1" indent="0">
              <a:buNone/>
            </a:pPr>
            <a:r>
              <a:rPr lang="en-US" dirty="0" smtClean="0">
                <a:latin typeface="Courier New" pitchFamily="49" charset="0"/>
                <a:cs typeface="Courier New" pitchFamily="49" charset="0"/>
              </a:rPr>
              <a:t>cat </a:t>
            </a:r>
            <a:r>
              <a:rPr lang="en-US" dirty="0">
                <a:latin typeface="Courier New" pitchFamily="49" charset="0"/>
                <a:cs typeface="Courier New" pitchFamily="49" charset="0"/>
              </a:rPr>
              <a:t>&lt;&lt;End-of-</a:t>
            </a:r>
            <a:r>
              <a:rPr lang="en-US" dirty="0" smtClean="0">
                <a:latin typeface="Courier New" pitchFamily="49" charset="0"/>
                <a:cs typeface="Courier New" pitchFamily="49" charset="0"/>
              </a:rPr>
              <a:t>message</a:t>
            </a:r>
          </a:p>
          <a:p>
            <a:pPr marL="400050" lvl="1" indent="0">
              <a:buNone/>
            </a:pPr>
            <a:r>
              <a:rPr lang="en-US" dirty="0" smtClean="0">
                <a:latin typeface="Courier New" pitchFamily="49" charset="0"/>
                <a:cs typeface="Courier New" pitchFamily="49" charset="0"/>
              </a:rPr>
              <a:t>-</a:t>
            </a:r>
            <a:r>
              <a:rPr lang="en-US" dirty="0">
                <a:latin typeface="Courier New" pitchFamily="49" charset="0"/>
                <a:cs typeface="Courier New" pitchFamily="49" charset="0"/>
              </a:rPr>
              <a:t>------------------------------------ </a:t>
            </a:r>
            <a:endParaRPr lang="en-US" dirty="0" smtClean="0">
              <a:latin typeface="Courier New" pitchFamily="49" charset="0"/>
              <a:cs typeface="Courier New" pitchFamily="49" charset="0"/>
            </a:endParaRPr>
          </a:p>
          <a:p>
            <a:pPr marL="400050" lvl="1" indent="0">
              <a:buNone/>
            </a:pPr>
            <a:r>
              <a:rPr lang="en-US" dirty="0" smtClean="0">
                <a:latin typeface="Courier New" pitchFamily="49" charset="0"/>
                <a:cs typeface="Courier New" pitchFamily="49" charset="0"/>
              </a:rPr>
              <a:t>This </a:t>
            </a:r>
            <a:r>
              <a:rPr lang="en-US" dirty="0">
                <a:latin typeface="Courier New" pitchFamily="49" charset="0"/>
                <a:cs typeface="Courier New" pitchFamily="49" charset="0"/>
              </a:rPr>
              <a:t>is line 1 of the message. </a:t>
            </a:r>
            <a:endParaRPr lang="en-US" dirty="0" smtClean="0">
              <a:latin typeface="Courier New" pitchFamily="49" charset="0"/>
              <a:cs typeface="Courier New" pitchFamily="49" charset="0"/>
            </a:endParaRPr>
          </a:p>
          <a:p>
            <a:pPr marL="400050" lvl="1" indent="0">
              <a:buNone/>
            </a:pPr>
            <a:r>
              <a:rPr lang="en-US" dirty="0" smtClean="0">
                <a:latin typeface="Courier New" pitchFamily="49" charset="0"/>
                <a:cs typeface="Courier New" pitchFamily="49" charset="0"/>
              </a:rPr>
              <a:t>This </a:t>
            </a:r>
            <a:r>
              <a:rPr lang="en-US" dirty="0">
                <a:latin typeface="Courier New" pitchFamily="49" charset="0"/>
                <a:cs typeface="Courier New" pitchFamily="49" charset="0"/>
              </a:rPr>
              <a:t>is line 2 of the message. </a:t>
            </a:r>
            <a:endParaRPr lang="en-US" dirty="0" smtClean="0">
              <a:latin typeface="Courier New" pitchFamily="49" charset="0"/>
              <a:cs typeface="Courier New" pitchFamily="49" charset="0"/>
            </a:endParaRPr>
          </a:p>
          <a:p>
            <a:pPr marL="400050" lvl="1" indent="0">
              <a:buNone/>
            </a:pPr>
            <a:r>
              <a:rPr lang="en-US" dirty="0" smtClean="0">
                <a:latin typeface="Courier New" pitchFamily="49" charset="0"/>
                <a:cs typeface="Courier New" pitchFamily="49" charset="0"/>
              </a:rPr>
              <a:t>This </a:t>
            </a:r>
            <a:r>
              <a:rPr lang="en-US" dirty="0">
                <a:latin typeface="Courier New" pitchFamily="49" charset="0"/>
                <a:cs typeface="Courier New" pitchFamily="49" charset="0"/>
              </a:rPr>
              <a:t>is line 3 of the message. </a:t>
            </a:r>
            <a:endParaRPr lang="en-US" dirty="0" smtClean="0">
              <a:latin typeface="Courier New" pitchFamily="49" charset="0"/>
              <a:cs typeface="Courier New" pitchFamily="49" charset="0"/>
            </a:endParaRPr>
          </a:p>
          <a:p>
            <a:pPr marL="400050" lvl="1" indent="0">
              <a:buNone/>
            </a:pPr>
            <a:r>
              <a:rPr lang="en-US" dirty="0" smtClean="0">
                <a:latin typeface="Courier New" pitchFamily="49" charset="0"/>
                <a:cs typeface="Courier New" pitchFamily="49" charset="0"/>
              </a:rPr>
              <a:t>This </a:t>
            </a:r>
            <a:r>
              <a:rPr lang="en-US" dirty="0">
                <a:latin typeface="Courier New" pitchFamily="49" charset="0"/>
                <a:cs typeface="Courier New" pitchFamily="49" charset="0"/>
              </a:rPr>
              <a:t>is line 4 of the message</a:t>
            </a:r>
            <a:r>
              <a:rPr lang="en-US" dirty="0" smtClean="0">
                <a:latin typeface="Courier New" pitchFamily="49" charset="0"/>
                <a:cs typeface="Courier New" pitchFamily="49" charset="0"/>
              </a:rPr>
              <a:t>.</a:t>
            </a:r>
          </a:p>
          <a:p>
            <a:pPr marL="400050" lvl="1" indent="0">
              <a:buNone/>
            </a:pPr>
            <a:r>
              <a:rPr lang="en-US" dirty="0" smtClean="0">
                <a:latin typeface="Courier New" pitchFamily="49" charset="0"/>
                <a:cs typeface="Courier New" pitchFamily="49" charset="0"/>
              </a:rPr>
              <a:t>This </a:t>
            </a:r>
            <a:r>
              <a:rPr lang="en-US" dirty="0">
                <a:latin typeface="Courier New" pitchFamily="49" charset="0"/>
                <a:cs typeface="Courier New" pitchFamily="49" charset="0"/>
              </a:rPr>
              <a:t>is the last line of the message. </a:t>
            </a:r>
            <a:endParaRPr lang="en-US" dirty="0" smtClean="0">
              <a:latin typeface="Courier New" pitchFamily="49" charset="0"/>
              <a:cs typeface="Courier New" pitchFamily="49" charset="0"/>
            </a:endParaRPr>
          </a:p>
          <a:p>
            <a:pPr marL="400050" lvl="1" indent="0">
              <a:buNone/>
            </a:pPr>
            <a:r>
              <a:rPr lang="en-US" dirty="0" smtClean="0">
                <a:latin typeface="Courier New" pitchFamily="49" charset="0"/>
                <a:cs typeface="Courier New" pitchFamily="49" charset="0"/>
              </a:rPr>
              <a:t>------------------------------------- </a:t>
            </a:r>
          </a:p>
          <a:p>
            <a:pPr marL="400050" lvl="1" indent="0">
              <a:buNone/>
            </a:pPr>
            <a:r>
              <a:rPr lang="en-US" dirty="0" smtClean="0">
                <a:latin typeface="Courier New" pitchFamily="49" charset="0"/>
                <a:cs typeface="Courier New" pitchFamily="49" charset="0"/>
              </a:rPr>
              <a:t>End</a:t>
            </a:r>
            <a:r>
              <a:rPr lang="en-US" dirty="0">
                <a:latin typeface="Courier New" pitchFamily="49" charset="0"/>
                <a:cs typeface="Courier New" pitchFamily="49" charset="0"/>
              </a:rPr>
              <a:t>-of-message</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07060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Regular Expressions</a:t>
            </a:r>
            <a:endParaRPr lang="en-US" dirty="0"/>
          </a:p>
        </p:txBody>
      </p:sp>
      <p:sp>
        <p:nvSpPr>
          <p:cNvPr id="3" name="Content Placeholder 2"/>
          <p:cNvSpPr>
            <a:spLocks noGrp="1"/>
          </p:cNvSpPr>
          <p:nvPr>
            <p:ph idx="1"/>
          </p:nvPr>
        </p:nvSpPr>
        <p:spPr/>
        <p:txBody>
          <a:bodyPr/>
          <a:lstStyle/>
          <a:p>
            <a:r>
              <a:rPr lang="en-US" dirty="0" smtClean="0"/>
              <a:t>Regular expressions are generalizations of the wildcards often used for simple file commands.</a:t>
            </a:r>
          </a:p>
          <a:p>
            <a:r>
              <a:rPr lang="en-US" dirty="0" smtClean="0"/>
              <a:t>A regular expression consists of a pattern that attempts to match text.</a:t>
            </a:r>
          </a:p>
          <a:p>
            <a:r>
              <a:rPr lang="en-US" dirty="0" smtClean="0"/>
              <a:t>It contains one or more of:</a:t>
            </a:r>
          </a:p>
          <a:p>
            <a:pPr lvl="1"/>
            <a:r>
              <a:rPr lang="en-US" dirty="0" smtClean="0"/>
              <a:t>A character set</a:t>
            </a:r>
          </a:p>
          <a:p>
            <a:pPr lvl="1"/>
            <a:r>
              <a:rPr lang="en-US" dirty="0" smtClean="0"/>
              <a:t>An anchor (to the line position)</a:t>
            </a:r>
          </a:p>
          <a:p>
            <a:pPr lvl="1"/>
            <a:r>
              <a:rPr lang="en-US" dirty="0" smtClean="0"/>
              <a:t>Modifiers</a:t>
            </a:r>
          </a:p>
          <a:p>
            <a:r>
              <a:rPr lang="en-US" dirty="0" smtClean="0"/>
              <a:t>Without an anchor or repeat it will find the </a:t>
            </a:r>
            <a:r>
              <a:rPr lang="en-US" i="1" dirty="0" smtClean="0"/>
              <a:t>leftmost</a:t>
            </a:r>
            <a:r>
              <a:rPr lang="en-US" dirty="0" smtClean="0"/>
              <a:t> match and stop.</a:t>
            </a:r>
          </a:p>
          <a:p>
            <a:pPr lvl="1"/>
            <a:endParaRPr lang="en-US" dirty="0"/>
          </a:p>
        </p:txBody>
      </p:sp>
    </p:spTree>
    <p:extLst>
      <p:ext uri="{BB962C8B-B14F-4D97-AF65-F5344CB8AC3E}">
        <p14:creationId xmlns:p14="http://schemas.microsoft.com/office/powerpoint/2010/main" val="42247236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Regex: Character sets and modifiers</a:t>
            </a:r>
            <a:endParaRPr lang="en-US" dirty="0"/>
          </a:p>
        </p:txBody>
      </p:sp>
      <p:sp>
        <p:nvSpPr>
          <p:cNvPr id="3" name="Content Placeholder 2"/>
          <p:cNvSpPr>
            <a:spLocks noGrp="1"/>
          </p:cNvSpPr>
          <p:nvPr>
            <p:ph idx="1"/>
          </p:nvPr>
        </p:nvSpPr>
        <p:spPr/>
        <p:txBody>
          <a:bodyPr>
            <a:normAutofit/>
          </a:bodyPr>
          <a:lstStyle/>
          <a:p>
            <a:r>
              <a:rPr lang="en-US" dirty="0" smtClean="0"/>
              <a:t>The character set is the set of characters that must be matched literally.</a:t>
            </a:r>
          </a:p>
          <a:p>
            <a:r>
              <a:rPr lang="en-US" dirty="0" smtClean="0"/>
              <a:t>Modifiers expand the potential matches.  </a:t>
            </a:r>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 </a:t>
            </a:r>
            <a:r>
              <a:rPr lang="en-US" dirty="0" smtClean="0">
                <a:cs typeface="Courier New" pitchFamily="49" charset="0"/>
              </a:rPr>
              <a:t>matches any number of repeats of the pattern before it (note that this is different from its use in the shell) </a:t>
            </a:r>
            <a:r>
              <a:rPr lang="en-US" i="1" dirty="0" smtClean="0">
                <a:cs typeface="Courier New" pitchFamily="49" charset="0"/>
              </a:rPr>
              <a:t>including</a:t>
            </a:r>
            <a:r>
              <a:rPr lang="en-US" dirty="0" smtClean="0">
                <a:cs typeface="Courier New" pitchFamily="49" charset="0"/>
              </a:rPr>
              <a:t> 0 matches.</a:t>
            </a:r>
          </a:p>
          <a:p>
            <a:r>
              <a:rPr lang="en-US" dirty="0" smtClean="0">
                <a:latin typeface="Courier New" pitchFamily="49" charset="0"/>
                <a:cs typeface="Courier New" pitchFamily="49" charset="0"/>
              </a:rPr>
              <a:t>?</a:t>
            </a:r>
            <a:r>
              <a:rPr lang="en-US" dirty="0" smtClean="0">
                <a:cs typeface="Courier New" pitchFamily="49" charset="0"/>
              </a:rPr>
              <a:t> Matches 0 or 1 character (also different from the shell wildcard).</a:t>
            </a:r>
          </a:p>
          <a:p>
            <a:r>
              <a:rPr lang="en-US" dirty="0" smtClean="0">
                <a:latin typeface="Courier New" pitchFamily="49" charset="0"/>
                <a:cs typeface="Courier New" pitchFamily="49" charset="0"/>
              </a:rPr>
              <a:t>+</a:t>
            </a:r>
            <a:r>
              <a:rPr lang="en-US" dirty="0" smtClean="0">
                <a:cs typeface="Courier New" pitchFamily="49" charset="0"/>
              </a:rPr>
              <a:t> matches one or more, but not 0, occurrences.</a:t>
            </a:r>
          </a:p>
          <a:p>
            <a:r>
              <a:rPr lang="en-US" dirty="0" smtClean="0">
                <a:latin typeface="Courier New" pitchFamily="49" charset="0"/>
                <a:cs typeface="Courier New" pitchFamily="49" charset="0"/>
              </a:rPr>
              <a:t>.</a:t>
            </a:r>
            <a:r>
              <a:rPr lang="en-US" dirty="0" smtClean="0">
                <a:cs typeface="Courier New" pitchFamily="49" charset="0"/>
              </a:rPr>
              <a:t> matches any single character, except newline</a:t>
            </a:r>
          </a:p>
          <a:p>
            <a:pPr marL="0" indent="0">
              <a:buNone/>
            </a:pP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34154883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Modifiers</a:t>
            </a:r>
            <a:endParaRPr lang="en-US" dirty="0"/>
          </a:p>
        </p:txBody>
      </p:sp>
      <p:sp>
        <p:nvSpPr>
          <p:cNvPr id="3" name="Content Placeholder 2"/>
          <p:cNvSpPr>
            <a:spLocks noGrp="1"/>
          </p:cNvSpPr>
          <p:nvPr>
            <p:ph idx="1"/>
          </p:nvPr>
        </p:nvSpPr>
        <p:spPr/>
        <p:txBody>
          <a:bodyPr/>
          <a:lstStyle/>
          <a:p>
            <a:r>
              <a:rPr lang="en-US" dirty="0" smtClean="0">
                <a:latin typeface="Courier New" pitchFamily="49" charset="0"/>
                <a:cs typeface="Courier New" pitchFamily="49" charset="0"/>
              </a:rPr>
              <a:t>\</a:t>
            </a:r>
            <a:r>
              <a:rPr lang="en-US" dirty="0" smtClean="0"/>
              <a:t> escapes the preceding character, meaning it is to be used literally and not as a regex symbol.</a:t>
            </a:r>
          </a:p>
          <a:p>
            <a:r>
              <a:rPr lang="en-US" dirty="0" smtClean="0">
                <a:latin typeface="Courier New" pitchFamily="49" charset="0"/>
                <a:cs typeface="Courier New" pitchFamily="49" charset="0"/>
              </a:rPr>
              <a:t>\</a:t>
            </a:r>
            <a:r>
              <a:rPr lang="en-US" dirty="0" smtClean="0"/>
              <a:t> can also indicate nonprinting characters, e.g. </a:t>
            </a:r>
            <a:r>
              <a:rPr lang="en-US" dirty="0" smtClean="0">
                <a:latin typeface="Courier New" pitchFamily="49" charset="0"/>
                <a:cs typeface="Courier New" pitchFamily="49" charset="0"/>
              </a:rPr>
              <a:t>\t</a:t>
            </a:r>
            <a:r>
              <a:rPr lang="en-US" dirty="0" smtClean="0"/>
              <a:t> for tab.</a:t>
            </a:r>
          </a:p>
          <a:p>
            <a:r>
              <a:rPr lang="en-US" dirty="0" smtClean="0">
                <a:latin typeface="Courier New" pitchFamily="49" charset="0"/>
                <a:cs typeface="Courier New" pitchFamily="49" charset="0"/>
              </a:rPr>
              <a:t>()</a:t>
            </a:r>
            <a:r>
              <a:rPr lang="en-US" dirty="0" smtClean="0"/>
              <a:t> group the pattern into a </a:t>
            </a:r>
            <a:r>
              <a:rPr lang="en-US" dirty="0" err="1" smtClean="0"/>
              <a:t>subexpression</a:t>
            </a:r>
            <a:endParaRPr lang="en-US" dirty="0" smtClean="0"/>
          </a:p>
          <a:p>
            <a:r>
              <a:rPr lang="en-US" dirty="0" smtClean="0">
                <a:latin typeface="Courier New" pitchFamily="49" charset="0"/>
                <a:cs typeface="Courier New" pitchFamily="49" charset="0"/>
              </a:rPr>
              <a:t>|</a:t>
            </a:r>
            <a:r>
              <a:rPr lang="en-US" dirty="0" smtClean="0"/>
              <a:t> pipe is </a:t>
            </a:r>
            <a:r>
              <a:rPr lang="en-US" dirty="0" smtClean="0">
                <a:latin typeface="Courier New" pitchFamily="49" charset="0"/>
                <a:cs typeface="Courier New" pitchFamily="49" charset="0"/>
              </a:rPr>
              <a:t>or</a:t>
            </a:r>
          </a:p>
          <a:p>
            <a:pPr lvl="1"/>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gray|grey</a:t>
            </a:r>
            <a:r>
              <a:rPr lang="en-US" dirty="0" smtClean="0">
                <a:latin typeface="Courier New" pitchFamily="49" charset="0"/>
                <a:cs typeface="Courier New" pitchFamily="49" charset="0"/>
              </a:rPr>
              <a:t>] </a:t>
            </a:r>
            <a:r>
              <a:rPr lang="en-US" dirty="0" smtClean="0">
                <a:cs typeface="Courier New" pitchFamily="49" charset="0"/>
              </a:rPr>
              <a:t>equivalent to</a:t>
            </a:r>
            <a:r>
              <a:rPr lang="en-US" dirty="0" smtClean="0">
                <a:latin typeface="Courier New" pitchFamily="49" charset="0"/>
                <a:cs typeface="Courier New" pitchFamily="49" charset="0"/>
              </a:rPr>
              <a:t> [gr(</a:t>
            </a:r>
            <a:r>
              <a:rPr lang="en-US" dirty="0" err="1" smtClean="0">
                <a:latin typeface="Courier New" pitchFamily="49" charset="0"/>
                <a:cs typeface="Courier New" pitchFamily="49" charset="0"/>
              </a:rPr>
              <a:t>a|e</a:t>
            </a:r>
            <a:r>
              <a:rPr lang="en-US" dirty="0" smtClean="0">
                <a:latin typeface="Courier New" pitchFamily="49" charset="0"/>
                <a:cs typeface="Courier New" pitchFamily="49" charset="0"/>
              </a:rPr>
              <a:t>)y]</a:t>
            </a: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27345029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Regex: Ranges and Repetition</a:t>
            </a:r>
            <a:endParaRPr lang="en-US" dirty="0"/>
          </a:p>
        </p:txBody>
      </p:sp>
      <p:sp>
        <p:nvSpPr>
          <p:cNvPr id="3" name="Content Placeholder 2"/>
          <p:cNvSpPr>
            <a:spLocks noGrp="1"/>
          </p:cNvSpPr>
          <p:nvPr>
            <p:ph idx="1"/>
          </p:nvPr>
        </p:nvSpPr>
        <p:spPr/>
        <p:txBody>
          <a:bodyPr/>
          <a:lstStyle/>
          <a:p>
            <a:r>
              <a:rPr lang="en-US" dirty="0">
                <a:latin typeface="Courier New" pitchFamily="49" charset="0"/>
                <a:cs typeface="Courier New" pitchFamily="49" charset="0"/>
              </a:rPr>
              <a:t>[]</a:t>
            </a:r>
            <a:r>
              <a:rPr lang="en-US" dirty="0">
                <a:cs typeface="Courier New" pitchFamily="49" charset="0"/>
              </a:rPr>
              <a:t> enclose a set of characters to be matched</a:t>
            </a:r>
            <a:r>
              <a:rPr lang="en-US" dirty="0" smtClean="0">
                <a:cs typeface="Courier New" pitchFamily="49" charset="0"/>
              </a:rPr>
              <a:t>.</a:t>
            </a:r>
          </a:p>
          <a:p>
            <a:r>
              <a:rPr lang="en-US" dirty="0" smtClean="0">
                <a:latin typeface="Courier New" pitchFamily="49" charset="0"/>
                <a:cs typeface="Courier New" pitchFamily="49" charset="0"/>
              </a:rPr>
              <a:t>-</a:t>
            </a:r>
            <a:r>
              <a:rPr lang="en-US" dirty="0" smtClean="0">
                <a:cs typeface="Courier New" pitchFamily="49" charset="0"/>
              </a:rPr>
              <a:t> indicates a range of characters (must be a subsequence of the ASCII sequence)</a:t>
            </a:r>
          </a:p>
          <a:p>
            <a:r>
              <a:rPr lang="en-US" dirty="0" smtClean="0">
                <a:latin typeface="Courier New" pitchFamily="49" charset="0"/>
                <a:cs typeface="Courier New" pitchFamily="49" charset="0"/>
              </a:rPr>
              <a:t>{n}</a:t>
            </a:r>
            <a:r>
              <a:rPr lang="en-US" dirty="0" smtClean="0">
                <a:cs typeface="Courier New" pitchFamily="49" charset="0"/>
              </a:rPr>
              <a:t> where </a:t>
            </a:r>
            <a:r>
              <a:rPr lang="en-US" dirty="0" smtClean="0">
                <a:latin typeface="Courier New" pitchFamily="49" charset="0"/>
                <a:cs typeface="Courier New" pitchFamily="49" charset="0"/>
              </a:rPr>
              <a:t>n</a:t>
            </a:r>
            <a:r>
              <a:rPr lang="en-US" dirty="0" smtClean="0">
                <a:cs typeface="Courier New" pitchFamily="49" charset="0"/>
              </a:rPr>
              <a:t> is a digit, indicates exactly </a:t>
            </a:r>
            <a:r>
              <a:rPr lang="en-US" dirty="0" smtClean="0">
                <a:latin typeface="Courier New" pitchFamily="49" charset="0"/>
                <a:cs typeface="Courier New" pitchFamily="49" charset="0"/>
              </a:rPr>
              <a:t>n</a:t>
            </a:r>
            <a:r>
              <a:rPr lang="en-US" dirty="0" smtClean="0">
                <a:cs typeface="Courier New" pitchFamily="49" charset="0"/>
              </a:rPr>
              <a:t> repetitions of the preceding character or range.</a:t>
            </a:r>
          </a:p>
          <a:p>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n,m</a:t>
            </a:r>
            <a:r>
              <a:rPr lang="en-US" dirty="0" smtClean="0">
                <a:latin typeface="Courier New" pitchFamily="49" charset="0"/>
                <a:cs typeface="Courier New" pitchFamily="49" charset="0"/>
              </a:rPr>
              <a:t>} </a:t>
            </a:r>
            <a:r>
              <a:rPr lang="en-US" dirty="0" smtClean="0">
                <a:cs typeface="Courier New" pitchFamily="49" charset="0"/>
              </a:rPr>
              <a:t>matches </a:t>
            </a:r>
            <a:r>
              <a:rPr lang="en-US" dirty="0" smtClean="0">
                <a:latin typeface="Courier New" pitchFamily="49" charset="0"/>
                <a:cs typeface="Courier New" pitchFamily="49" charset="0"/>
              </a:rPr>
              <a:t>n</a:t>
            </a:r>
            <a:r>
              <a:rPr lang="en-US" dirty="0" smtClean="0">
                <a:cs typeface="Courier New" pitchFamily="49" charset="0"/>
              </a:rPr>
              <a:t> to </a:t>
            </a:r>
            <a:r>
              <a:rPr lang="en-US" dirty="0" smtClean="0">
                <a:latin typeface="Courier New" pitchFamily="49" charset="0"/>
                <a:cs typeface="Courier New" pitchFamily="49" charset="0"/>
              </a:rPr>
              <a:t>m</a:t>
            </a:r>
            <a:r>
              <a:rPr lang="en-US" dirty="0" smtClean="0">
                <a:cs typeface="Courier New" pitchFamily="49" charset="0"/>
              </a:rPr>
              <a:t> occurrences.</a:t>
            </a:r>
          </a:p>
          <a:p>
            <a:r>
              <a:rPr lang="en-US" dirty="0" smtClean="0">
                <a:latin typeface="Courier New" pitchFamily="49" charset="0"/>
                <a:cs typeface="Courier New" pitchFamily="49" charset="0"/>
              </a:rPr>
              <a:t>{n,} </a:t>
            </a:r>
            <a:r>
              <a:rPr lang="en-US" dirty="0" smtClean="0">
                <a:cs typeface="Courier New" pitchFamily="49" charset="0"/>
              </a:rPr>
              <a:t>matches </a:t>
            </a:r>
            <a:r>
              <a:rPr lang="en-US" dirty="0" smtClean="0">
                <a:latin typeface="Courier New" pitchFamily="49" charset="0"/>
                <a:cs typeface="Courier New" pitchFamily="49" charset="0"/>
              </a:rPr>
              <a:t>n</a:t>
            </a:r>
            <a:r>
              <a:rPr lang="en-US" dirty="0" smtClean="0">
                <a:cs typeface="Courier New" pitchFamily="49" charset="0"/>
              </a:rPr>
              <a:t> or more occurrences.</a:t>
            </a:r>
            <a:endParaRPr lang="en-US" dirty="0">
              <a:cs typeface="Courier New" pitchFamily="49" charset="0"/>
            </a:endParaRPr>
          </a:p>
          <a:p>
            <a:endParaRPr lang="en-US" dirty="0"/>
          </a:p>
        </p:txBody>
      </p:sp>
    </p:spTree>
    <p:extLst>
      <p:ext uri="{BB962C8B-B14F-4D97-AF65-F5344CB8AC3E}">
        <p14:creationId xmlns:p14="http://schemas.microsoft.com/office/powerpoint/2010/main" val="25515605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Regex: Anchors and Negation</a:t>
            </a:r>
            <a:endParaRPr lang="en-US" dirty="0"/>
          </a:p>
        </p:txBody>
      </p:sp>
      <p:sp>
        <p:nvSpPr>
          <p:cNvPr id="3" name="Content Placeholder 2"/>
          <p:cNvSpPr>
            <a:spLocks noGrp="1"/>
          </p:cNvSpPr>
          <p:nvPr>
            <p:ph idx="1"/>
          </p:nvPr>
        </p:nvSpPr>
        <p:spPr/>
        <p:txBody>
          <a:bodyPr/>
          <a:lstStyle/>
          <a:p>
            <a:r>
              <a:rPr lang="en-US" dirty="0" smtClean="0">
                <a:latin typeface="Courier New" pitchFamily="49" charset="0"/>
                <a:cs typeface="Courier New" pitchFamily="49" charset="0"/>
              </a:rPr>
              <a:t>^ </a:t>
            </a:r>
            <a:r>
              <a:rPr lang="en-US" dirty="0" smtClean="0"/>
              <a:t>inside square brackets negates what follows it</a:t>
            </a:r>
          </a:p>
          <a:p>
            <a:r>
              <a:rPr lang="en-US" dirty="0" smtClean="0">
                <a:latin typeface="Courier New" pitchFamily="49" charset="0"/>
                <a:cs typeface="Courier New" pitchFamily="49" charset="0"/>
              </a:rPr>
              <a:t>^</a:t>
            </a:r>
            <a:r>
              <a:rPr lang="en-US" dirty="0" smtClean="0"/>
              <a:t> outside square brackets means “beginning of target string”</a:t>
            </a:r>
          </a:p>
          <a:p>
            <a:r>
              <a:rPr lang="en-US" dirty="0" smtClean="0">
                <a:latin typeface="Courier New" pitchFamily="49" charset="0"/>
                <a:cs typeface="Courier New" pitchFamily="49" charset="0"/>
              </a:rPr>
              <a:t>$</a:t>
            </a:r>
            <a:r>
              <a:rPr lang="en-US" dirty="0" smtClean="0"/>
              <a:t> means “end of target string”</a:t>
            </a:r>
          </a:p>
          <a:p>
            <a:r>
              <a:rPr lang="en-US" dirty="0" smtClean="0">
                <a:latin typeface="Courier New" pitchFamily="49" charset="0"/>
                <a:cs typeface="Courier New" pitchFamily="49" charset="0"/>
              </a:rPr>
              <a:t>.</a:t>
            </a:r>
            <a:r>
              <a:rPr lang="en-US" dirty="0" smtClean="0"/>
              <a:t>  Matches “any character in the indicated position”</a:t>
            </a:r>
          </a:p>
          <a:p>
            <a:r>
              <a:rPr lang="en-US" dirty="0" smtClean="0"/>
              <a:t>Note: the “target string” is usually but not always a line in a file.</a:t>
            </a:r>
            <a:endParaRPr lang="en-US" dirty="0"/>
          </a:p>
        </p:txBody>
      </p:sp>
    </p:spTree>
    <p:extLst>
      <p:ext uri="{BB962C8B-B14F-4D97-AF65-F5344CB8AC3E}">
        <p14:creationId xmlns:p14="http://schemas.microsoft.com/office/powerpoint/2010/main" val="30611858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dirty="0" smtClean="0">
                <a:latin typeface="Courier New" pitchFamily="49" charset="0"/>
                <a:cs typeface="Courier New" pitchFamily="49" charset="0"/>
              </a:rPr>
              <a:t>AABB*</a:t>
            </a:r>
            <a:r>
              <a:rPr lang="en-US" dirty="0" smtClean="0"/>
              <a:t> matches</a:t>
            </a:r>
          </a:p>
          <a:p>
            <a:r>
              <a:rPr lang="en-US" dirty="0" smtClean="0">
                <a:latin typeface="Courier New" pitchFamily="49" charset="0"/>
                <a:cs typeface="Courier New" pitchFamily="49" charset="0"/>
              </a:rPr>
              <a:t>AAB</a:t>
            </a:r>
          </a:p>
          <a:p>
            <a:r>
              <a:rPr lang="en-US" dirty="0" smtClean="0">
                <a:latin typeface="Courier New" pitchFamily="49" charset="0"/>
                <a:cs typeface="Courier New" pitchFamily="49" charset="0"/>
              </a:rPr>
              <a:t>AABB</a:t>
            </a:r>
          </a:p>
          <a:p>
            <a:r>
              <a:rPr lang="en-US" dirty="0" smtClean="0">
                <a:latin typeface="Courier New" pitchFamily="49" charset="0"/>
                <a:cs typeface="Courier New" pitchFamily="49" charset="0"/>
              </a:rPr>
              <a:t>AABBBB</a:t>
            </a:r>
          </a:p>
          <a:p>
            <a:r>
              <a:rPr lang="en-US" dirty="0" smtClean="0"/>
              <a:t>But not</a:t>
            </a:r>
          </a:p>
          <a:p>
            <a:r>
              <a:rPr lang="en-US" dirty="0" smtClean="0">
                <a:latin typeface="Courier New" pitchFamily="49" charset="0"/>
                <a:cs typeface="Courier New" pitchFamily="49" charset="0"/>
              </a:rPr>
              <a:t>AB</a:t>
            </a:r>
          </a:p>
          <a:p>
            <a:r>
              <a:rPr lang="en-US" dirty="0" smtClean="0">
                <a:latin typeface="Courier New" pitchFamily="49" charset="0"/>
                <a:cs typeface="Courier New" pitchFamily="49" charset="0"/>
              </a:rPr>
              <a:t>ABB</a:t>
            </a:r>
          </a:p>
          <a:p>
            <a:r>
              <a:rPr lang="en-US" dirty="0" smtClean="0">
                <a:latin typeface="Courier New" pitchFamily="49" charset="0"/>
                <a:cs typeface="Courier New" pitchFamily="49" charset="0"/>
              </a:rPr>
              <a:t>ABBBB</a:t>
            </a:r>
          </a:p>
          <a:p>
            <a:endParaRPr lang="en-US" dirty="0"/>
          </a:p>
        </p:txBody>
      </p:sp>
    </p:spTree>
    <p:extLst>
      <p:ext uri="{BB962C8B-B14F-4D97-AF65-F5344CB8AC3E}">
        <p14:creationId xmlns:p14="http://schemas.microsoft.com/office/powerpoint/2010/main" val="11168779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(Cont.)</a:t>
            </a:r>
            <a:endParaRPr lang="en-US" dirty="0"/>
          </a:p>
        </p:txBody>
      </p:sp>
      <p:sp>
        <p:nvSpPr>
          <p:cNvPr id="3" name="Content Placeholder 2"/>
          <p:cNvSpPr>
            <a:spLocks noGrp="1"/>
          </p:cNvSpPr>
          <p:nvPr>
            <p:ph idx="1"/>
          </p:nvPr>
        </p:nvSpPr>
        <p:spPr/>
        <p:txBody>
          <a:bodyPr/>
          <a:lstStyle/>
          <a:p>
            <a:r>
              <a:rPr lang="en-US" dirty="0" smtClean="0">
                <a:latin typeface="Courier New" pitchFamily="49" charset="0"/>
                <a:cs typeface="Courier New" pitchFamily="49" charset="0"/>
              </a:rPr>
              <a:t>[a-</a:t>
            </a:r>
            <a:r>
              <a:rPr lang="en-US" dirty="0" err="1" smtClean="0">
                <a:latin typeface="Courier New" pitchFamily="49" charset="0"/>
                <a:cs typeface="Courier New" pitchFamily="49" charset="0"/>
              </a:rPr>
              <a:t>zA</a:t>
            </a:r>
            <a:r>
              <a:rPr lang="en-US" dirty="0" smtClean="0">
                <a:latin typeface="Courier New" pitchFamily="49" charset="0"/>
                <a:cs typeface="Courier New" pitchFamily="49" charset="0"/>
              </a:rPr>
              <a:t>-Z] </a:t>
            </a:r>
            <a:r>
              <a:rPr lang="en-US" dirty="0" smtClean="0"/>
              <a:t>matches any letter</a:t>
            </a:r>
          </a:p>
          <a:p>
            <a:r>
              <a:rPr lang="en-US" dirty="0" smtClean="0">
                <a:latin typeface="Courier New" pitchFamily="49" charset="0"/>
                <a:cs typeface="Courier New" pitchFamily="49" charset="0"/>
              </a:rPr>
              <a:t>[^a-z] </a:t>
            </a:r>
            <a:r>
              <a:rPr lang="en-US" dirty="0" smtClean="0"/>
              <a:t>matches anything </a:t>
            </a:r>
            <a:r>
              <a:rPr lang="en-US" i="1" dirty="0" smtClean="0"/>
              <a:t>except</a:t>
            </a:r>
            <a:r>
              <a:rPr lang="en-US" dirty="0" smtClean="0"/>
              <a:t> lower-case letters</a:t>
            </a:r>
          </a:p>
          <a:p>
            <a:r>
              <a:rPr lang="en-US" dirty="0" smtClean="0">
                <a:latin typeface="Courier New" pitchFamily="49" charset="0"/>
                <a:cs typeface="Courier New" pitchFamily="49" charset="0"/>
              </a:rPr>
              <a:t>.all </a:t>
            </a:r>
            <a:r>
              <a:rPr lang="en-US" dirty="0" smtClean="0"/>
              <a:t>matches </a:t>
            </a:r>
            <a:r>
              <a:rPr lang="en-US" dirty="0" smtClean="0">
                <a:latin typeface="Courier New" pitchFamily="49" charset="0"/>
                <a:cs typeface="Courier New" pitchFamily="49" charset="0"/>
              </a:rPr>
              <a:t>all</a:t>
            </a:r>
            <a:r>
              <a:rPr lang="en-US" dirty="0" smtClean="0"/>
              <a:t>, </a:t>
            </a:r>
            <a:r>
              <a:rPr lang="en-US" dirty="0" smtClean="0">
                <a:latin typeface="Courier New" pitchFamily="49" charset="0"/>
                <a:cs typeface="Courier New" pitchFamily="49" charset="0"/>
              </a:rPr>
              <a:t>call</a:t>
            </a:r>
            <a:r>
              <a:rPr lang="en-US" dirty="0" smtClean="0"/>
              <a:t>, </a:t>
            </a:r>
            <a:r>
              <a:rPr lang="en-US" dirty="0" smtClean="0">
                <a:latin typeface="Courier New" pitchFamily="49" charset="0"/>
                <a:cs typeface="Courier New" pitchFamily="49" charset="0"/>
              </a:rPr>
              <a:t>ball</a:t>
            </a:r>
            <a:r>
              <a:rPr lang="en-US" dirty="0" smtClean="0"/>
              <a:t>, </a:t>
            </a:r>
            <a:r>
              <a:rPr lang="en-US" dirty="0" smtClean="0">
                <a:latin typeface="Courier New" pitchFamily="49" charset="0"/>
                <a:cs typeface="Courier New" pitchFamily="49" charset="0"/>
              </a:rPr>
              <a:t>mall</a:t>
            </a:r>
            <a:r>
              <a:rPr lang="en-US" dirty="0" smtClean="0"/>
              <a:t>, and so forth.  Also matches </a:t>
            </a:r>
            <a:r>
              <a:rPr lang="en-US" dirty="0" smtClean="0">
                <a:latin typeface="Courier New" pitchFamily="49" charset="0"/>
                <a:cs typeface="Courier New" pitchFamily="49" charset="0"/>
              </a:rPr>
              <a:t>shall</a:t>
            </a:r>
            <a:r>
              <a:rPr lang="en-US" dirty="0" smtClean="0"/>
              <a:t> (since it contains </a:t>
            </a:r>
            <a:r>
              <a:rPr lang="en-US" dirty="0" smtClean="0">
                <a:latin typeface="Courier New" pitchFamily="49" charset="0"/>
                <a:cs typeface="Courier New" pitchFamily="49" charset="0"/>
              </a:rPr>
              <a:t>hall</a:t>
            </a:r>
            <a:r>
              <a:rPr lang="en-US" dirty="0" smtClean="0"/>
              <a:t>).</a:t>
            </a:r>
          </a:p>
          <a:p>
            <a:r>
              <a:rPr lang="en-US" dirty="0" smtClean="0"/>
              <a:t>Regex patterns are said to be </a:t>
            </a:r>
            <a:r>
              <a:rPr lang="en-US" i="1" dirty="0" smtClean="0"/>
              <a:t>greedy</a:t>
            </a:r>
            <a:r>
              <a:rPr lang="en-US" dirty="0" smtClean="0"/>
              <a:t> since they find a match with the most generous interpretation of the pattern.</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3144350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Extensions and Shortcuts</a:t>
            </a:r>
            <a:endParaRPr lang="en-US" dirty="0"/>
          </a:p>
        </p:txBody>
      </p:sp>
      <p:sp>
        <p:nvSpPr>
          <p:cNvPr id="3" name="Content Placeholder 2"/>
          <p:cNvSpPr>
            <a:spLocks noGrp="1"/>
          </p:cNvSpPr>
          <p:nvPr>
            <p:ph idx="1"/>
          </p:nvPr>
        </p:nvSpPr>
        <p:spPr/>
        <p:txBody>
          <a:bodyPr>
            <a:normAutofit fontScale="92500"/>
          </a:bodyPr>
          <a:lstStyle/>
          <a:p>
            <a:r>
              <a:rPr lang="en-US" dirty="0" smtClean="0"/>
              <a:t>Most shells and languages support some shortcuts:</a:t>
            </a:r>
          </a:p>
          <a:p>
            <a:r>
              <a:rPr lang="en-US" dirty="0" smtClean="0">
                <a:latin typeface="Courier New" pitchFamily="49" charset="0"/>
                <a:cs typeface="Courier New" pitchFamily="49" charset="0"/>
              </a:rPr>
              <a:t>\w : [</a:t>
            </a:r>
            <a:r>
              <a:rPr lang="en-US" dirty="0">
                <a:latin typeface="Courier New" pitchFamily="49" charset="0"/>
                <a:cs typeface="Courier New" pitchFamily="49" charset="0"/>
              </a:rPr>
              <a:t>A-Za-z0-9_]</a:t>
            </a:r>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\s : </a:t>
            </a:r>
            <a:r>
              <a:rPr lang="en-US" dirty="0">
                <a:latin typeface="Courier New" pitchFamily="49" charset="0"/>
                <a:cs typeface="Courier New" pitchFamily="49" charset="0"/>
              </a:rPr>
              <a:t>[ \t\r\n</a:t>
            </a:r>
            <a:r>
              <a:rPr lang="en-US" dirty="0" smtClean="0">
                <a:latin typeface="Courier New" pitchFamily="49" charset="0"/>
                <a:cs typeface="Courier New" pitchFamily="49" charset="0"/>
              </a:rPr>
              <a:t>]  </a:t>
            </a:r>
            <a:r>
              <a:rPr lang="en-US" dirty="0" smtClean="0"/>
              <a:t>some flavors have a few more rare whitespace characters</a:t>
            </a:r>
          </a:p>
          <a:p>
            <a:r>
              <a:rPr lang="en-US" dirty="0" smtClean="0">
                <a:latin typeface="Courier New" pitchFamily="49" charset="0"/>
                <a:cs typeface="Courier New" pitchFamily="49" charset="0"/>
              </a:rPr>
              <a:t>\d : [0-9]</a:t>
            </a:r>
          </a:p>
          <a:p>
            <a:r>
              <a:rPr lang="en-US" dirty="0" smtClean="0">
                <a:latin typeface="Courier New" pitchFamily="49" charset="0"/>
                <a:cs typeface="Courier New" pitchFamily="49" charset="0"/>
              </a:rPr>
              <a:t>\D : ^\d</a:t>
            </a:r>
          </a:p>
          <a:p>
            <a:r>
              <a:rPr lang="en-US" dirty="0" smtClean="0">
                <a:latin typeface="Courier New" pitchFamily="49" charset="0"/>
                <a:cs typeface="Courier New" pitchFamily="49" charset="0"/>
              </a:rPr>
              <a:t>^\W: ^\w</a:t>
            </a:r>
          </a:p>
          <a:p>
            <a:r>
              <a:rPr lang="en-US" dirty="0" smtClean="0">
                <a:latin typeface="Courier New" pitchFamily="49" charset="0"/>
                <a:cs typeface="Courier New" pitchFamily="49" charset="0"/>
              </a:rPr>
              <a:t>^\S: ^\s</a:t>
            </a:r>
          </a:p>
          <a:p>
            <a:r>
              <a:rPr lang="en-US" dirty="0" smtClean="0">
                <a:cs typeface="Courier New" pitchFamily="49" charset="0"/>
              </a:rPr>
              <a:t>NB</a:t>
            </a:r>
            <a:r>
              <a:rPr lang="en-US" dirty="0" smtClean="0">
                <a:latin typeface="Courier New" pitchFamily="49" charset="0"/>
                <a:cs typeface="Courier New" pitchFamily="49" charset="0"/>
              </a:rPr>
              <a:t> \D\S </a:t>
            </a:r>
            <a:r>
              <a:rPr lang="en-US" dirty="0" smtClean="0">
                <a:cs typeface="Courier New" pitchFamily="49" charset="0"/>
              </a:rPr>
              <a:t>is not the same as </a:t>
            </a:r>
            <a:r>
              <a:rPr lang="en-US" dirty="0" smtClean="0">
                <a:latin typeface="Courier New" pitchFamily="49" charset="0"/>
                <a:cs typeface="Courier New" pitchFamily="49" charset="0"/>
              </a:rPr>
              <a:t>^\d\s</a:t>
            </a:r>
            <a:r>
              <a:rPr lang="en-US" dirty="0" smtClean="0">
                <a:cs typeface="Courier New" pitchFamily="49" charset="0"/>
              </a:rPr>
              <a:t>; in fact it matches anything. </a:t>
            </a:r>
            <a:r>
              <a:rPr lang="en-US" dirty="0" smtClean="0">
                <a:latin typeface="Courier New" pitchFamily="49" charset="0"/>
                <a:cs typeface="Courier New" pitchFamily="49" charset="0"/>
              </a:rPr>
              <a:t>^\d\s </a:t>
            </a:r>
            <a:r>
              <a:rPr lang="en-US" dirty="0" smtClean="0">
                <a:cs typeface="Courier New" pitchFamily="49" charset="0"/>
              </a:rPr>
              <a:t>matches </a:t>
            </a:r>
            <a:r>
              <a:rPr lang="en-US" dirty="0" smtClean="0">
                <a:latin typeface="Courier New" pitchFamily="49" charset="0"/>
                <a:cs typeface="Courier New" pitchFamily="49" charset="0"/>
              </a:rPr>
              <a:t>a</a:t>
            </a:r>
            <a:r>
              <a:rPr lang="en-US" dirty="0" smtClean="0">
                <a:cs typeface="Courier New" pitchFamily="49" charset="0"/>
              </a:rPr>
              <a:t> but not </a:t>
            </a:r>
            <a:r>
              <a:rPr lang="en-US" dirty="0" smtClean="0">
                <a:latin typeface="Courier New" pitchFamily="49" charset="0"/>
                <a:cs typeface="Courier New" pitchFamily="49" charset="0"/>
              </a:rPr>
              <a:t>1</a:t>
            </a: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3864474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Continuations	</a:t>
            </a:r>
            <a:endParaRPr lang="en-US" dirty="0"/>
          </a:p>
        </p:txBody>
      </p:sp>
      <p:sp>
        <p:nvSpPr>
          <p:cNvPr id="3" name="Content Placeholder 2"/>
          <p:cNvSpPr>
            <a:spLocks noGrp="1"/>
          </p:cNvSpPr>
          <p:nvPr>
            <p:ph idx="1"/>
          </p:nvPr>
        </p:nvSpPr>
        <p:spPr/>
        <p:txBody>
          <a:bodyPr/>
          <a:lstStyle/>
          <a:p>
            <a:r>
              <a:rPr lang="en-US" dirty="0" smtClean="0"/>
              <a:t>All text from the </a:t>
            </a:r>
            <a:r>
              <a:rPr lang="en-US" dirty="0" smtClean="0">
                <a:latin typeface="Courier New" pitchFamily="49" charset="0"/>
                <a:cs typeface="Courier New" pitchFamily="49" charset="0"/>
              </a:rPr>
              <a:t>#</a:t>
            </a:r>
            <a:r>
              <a:rPr lang="en-US" dirty="0" smtClean="0"/>
              <a:t> to the end of the line is ignored </a:t>
            </a:r>
          </a:p>
          <a:p>
            <a:r>
              <a:rPr lang="en-US" dirty="0" smtClean="0"/>
              <a:t>To continue a statement on to the next line, type </a:t>
            </a:r>
            <a:r>
              <a:rPr lang="en-US" dirty="0" smtClean="0">
                <a:latin typeface="Courier New" pitchFamily="49" charset="0"/>
                <a:cs typeface="Courier New" pitchFamily="49" charset="0"/>
              </a:rPr>
              <a:t>\</a:t>
            </a:r>
            <a:r>
              <a:rPr lang="en-US" dirty="0" smtClean="0"/>
              <a:t>&lt;enter&gt;</a:t>
            </a:r>
          </a:p>
          <a:p>
            <a:pPr marL="0" indent="0">
              <a:buNone/>
            </a:pPr>
            <a:r>
              <a:rPr lang="en-US" dirty="0" smtClean="0">
                <a:latin typeface="Courier New" pitchFamily="49" charset="0"/>
                <a:cs typeface="Courier New" pitchFamily="49" charset="0"/>
              </a:rPr>
              <a:t>	#This is a comment</a:t>
            </a:r>
          </a:p>
          <a:p>
            <a:pPr marL="0" indent="0">
              <a:buNone/>
            </a:pPr>
            <a:r>
              <a:rPr lang="en-US" dirty="0" smtClean="0">
                <a:latin typeface="Courier New" pitchFamily="49" charset="0"/>
                <a:cs typeface="Courier New" pitchFamily="49" charset="0"/>
              </a:rPr>
              <a:t>	echo “This line is too long I \ </a:t>
            </a:r>
          </a:p>
          <a:p>
            <a:pPr marL="0" indent="0">
              <a:buNone/>
            </a:pPr>
            <a:r>
              <a:rPr lang="en-US" dirty="0" smtClean="0">
                <a:latin typeface="Courier New" pitchFamily="49" charset="0"/>
                <a:cs typeface="Courier New" pitchFamily="49" charset="0"/>
              </a:rPr>
              <a:t>	want it to be on two lines”</a:t>
            </a:r>
          </a:p>
          <a:p>
            <a:r>
              <a:rPr lang="en-US" dirty="0" smtClean="0">
                <a:cs typeface="Courier New" pitchFamily="49" charset="0"/>
              </a:rPr>
              <a:t>Multiple </a:t>
            </a:r>
            <a:r>
              <a:rPr lang="en-US" dirty="0" smtClean="0">
                <a:cs typeface="Courier New" pitchFamily="49" charset="0"/>
              </a:rPr>
              <a:t>statements can </a:t>
            </a:r>
            <a:r>
              <a:rPr lang="en-US" dirty="0" smtClean="0">
                <a:cs typeface="Courier New" pitchFamily="49" charset="0"/>
              </a:rPr>
              <a:t>be placed on the same line when separated by the </a:t>
            </a:r>
            <a:r>
              <a:rPr lang="en-US" dirty="0" smtClean="0">
                <a:latin typeface="Courier New" pitchFamily="49" charset="0"/>
                <a:cs typeface="Courier New" pitchFamily="49" charset="0"/>
              </a:rPr>
              <a:t>;</a:t>
            </a:r>
          </a:p>
          <a:p>
            <a:pPr marL="0" indent="0">
              <a:buNone/>
            </a:pPr>
            <a:r>
              <a:rPr lang="en-US" dirty="0" smtClean="0">
                <a:latin typeface="Courier New" pitchFamily="49" charset="0"/>
                <a:cs typeface="Courier New" pitchFamily="49" charset="0"/>
              </a:rPr>
              <a:t>	a=20; b=3</a:t>
            </a:r>
          </a:p>
          <a:p>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50641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Grep</a:t>
            </a:r>
            <a:r>
              <a:rPr lang="en-US" dirty="0" smtClean="0"/>
              <a:t>, </a:t>
            </a:r>
            <a:r>
              <a:rPr lang="en-US" dirty="0" err="1" smtClean="0"/>
              <a:t>Sed</a:t>
            </a:r>
            <a:r>
              <a:rPr lang="en-US" dirty="0" smtClean="0"/>
              <a:t> and </a:t>
            </a:r>
            <a:r>
              <a:rPr lang="en-US" dirty="0" err="1" smtClean="0"/>
              <a:t>Awk</a:t>
            </a:r>
            <a:endParaRPr lang="en-US" dirty="0"/>
          </a:p>
        </p:txBody>
      </p:sp>
      <p:sp>
        <p:nvSpPr>
          <p:cNvPr id="3" name="Content Placeholder 2"/>
          <p:cNvSpPr>
            <a:spLocks noGrp="1"/>
          </p:cNvSpPr>
          <p:nvPr>
            <p:ph idx="1"/>
          </p:nvPr>
        </p:nvSpPr>
        <p:spPr/>
        <p:txBody>
          <a:bodyPr/>
          <a:lstStyle/>
          <a:p>
            <a:r>
              <a:rPr lang="en-US" dirty="0" err="1" smtClean="0">
                <a:latin typeface="Courier New" pitchFamily="49" charset="0"/>
                <a:cs typeface="Courier New" pitchFamily="49" charset="0"/>
              </a:rPr>
              <a:t>grep</a:t>
            </a:r>
            <a:r>
              <a:rPr lang="en-US" dirty="0" smtClean="0">
                <a:latin typeface="Courier New" pitchFamily="49" charset="0"/>
                <a:cs typeface="Courier New" pitchFamily="49" charset="0"/>
              </a:rPr>
              <a:t> </a:t>
            </a:r>
            <a:r>
              <a:rPr lang="en-US" dirty="0" smtClean="0">
                <a:cs typeface="Courier New" pitchFamily="49" charset="0"/>
              </a:rPr>
              <a:t>or</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egrep</a:t>
            </a:r>
            <a:r>
              <a:rPr lang="en-US" dirty="0" smtClean="0">
                <a:latin typeface="Courier New" pitchFamily="49" charset="0"/>
                <a:cs typeface="Courier New" pitchFamily="49" charset="0"/>
              </a:rPr>
              <a:t> </a:t>
            </a:r>
            <a:r>
              <a:rPr lang="en-US" dirty="0" smtClean="0">
                <a:cs typeface="Courier New" pitchFamily="49" charset="0"/>
              </a:rPr>
              <a:t>can be used with regular expressions.</a:t>
            </a:r>
          </a:p>
          <a:p>
            <a:r>
              <a:rPr lang="en-US" dirty="0" err="1" smtClean="0">
                <a:latin typeface="Courier New" pitchFamily="49" charset="0"/>
                <a:cs typeface="Courier New" pitchFamily="49" charset="0"/>
              </a:rPr>
              <a:t>sed</a:t>
            </a:r>
            <a:r>
              <a:rPr lang="en-US" dirty="0" smtClean="0"/>
              <a:t> is the </a:t>
            </a:r>
            <a:r>
              <a:rPr lang="en-US" i="1" dirty="0" smtClean="0"/>
              <a:t>stream editor</a:t>
            </a:r>
            <a:r>
              <a:rPr lang="en-US" dirty="0" smtClean="0"/>
              <a:t>.  It is used to script editing of files.  </a:t>
            </a:r>
          </a:p>
          <a:p>
            <a:r>
              <a:rPr lang="en-US" dirty="0" err="1" smtClean="0"/>
              <a:t>awk</a:t>
            </a:r>
            <a:r>
              <a:rPr lang="en-US" dirty="0" smtClean="0"/>
              <a:t> is a programming language to extract data and print reports. </a:t>
            </a:r>
            <a:endParaRPr lang="en-US" dirty="0"/>
          </a:p>
        </p:txBody>
      </p:sp>
    </p:spTree>
    <p:extLst>
      <p:ext uri="{BB962C8B-B14F-4D97-AF65-F5344CB8AC3E}">
        <p14:creationId xmlns:p14="http://schemas.microsoft.com/office/powerpoint/2010/main" val="28796804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grep</a:t>
            </a:r>
            <a:r>
              <a:rPr lang="en-US" dirty="0" smtClean="0"/>
              <a:t> examples</a:t>
            </a:r>
            <a:endParaRPr lang="en-US" dirty="0"/>
          </a:p>
        </p:txBody>
      </p:sp>
      <p:sp>
        <p:nvSpPr>
          <p:cNvPr id="3" name="Content Placeholder 2"/>
          <p:cNvSpPr>
            <a:spLocks noGrp="1"/>
          </p:cNvSpPr>
          <p:nvPr>
            <p:ph idx="1"/>
          </p:nvPr>
        </p:nvSpPr>
        <p:spPr/>
        <p:txBody>
          <a:bodyPr/>
          <a:lstStyle/>
          <a:p>
            <a:r>
              <a:rPr lang="en-US" dirty="0" err="1" smtClean="0">
                <a:latin typeface="Courier New" pitchFamily="49" charset="0"/>
                <a:cs typeface="Courier New" pitchFamily="49" charset="0"/>
              </a:rPr>
              <a:t>grep</a:t>
            </a:r>
            <a:r>
              <a:rPr lang="en-US" dirty="0" smtClean="0">
                <a:latin typeface="Courier New" pitchFamily="49" charset="0"/>
                <a:cs typeface="Courier New" pitchFamily="49" charset="0"/>
              </a:rPr>
              <a:t> “regex” filename</a:t>
            </a:r>
          </a:p>
          <a:p>
            <a:pPr lvl="1"/>
            <a:r>
              <a:rPr lang="en-US" dirty="0" smtClean="0"/>
              <a:t>The quotes are often needed; they make sure it’s interpreted as a regex</a:t>
            </a:r>
          </a:p>
          <a:p>
            <a:pPr lvl="1"/>
            <a:r>
              <a:rPr lang="en-US" dirty="0" smtClean="0"/>
              <a:t>We assume Gnu </a:t>
            </a:r>
            <a:r>
              <a:rPr lang="en-US" dirty="0" err="1" smtClean="0"/>
              <a:t>grep</a:t>
            </a:r>
            <a:r>
              <a:rPr lang="en-US" dirty="0" smtClean="0"/>
              <a:t> on Linux (it is also called </a:t>
            </a:r>
            <a:r>
              <a:rPr lang="en-US" dirty="0" err="1" smtClean="0"/>
              <a:t>egrep</a:t>
            </a:r>
            <a:r>
              <a:rPr lang="en-US" dirty="0" smtClean="0"/>
              <a:t>)</a:t>
            </a:r>
          </a:p>
          <a:p>
            <a:pPr lvl="1"/>
            <a:r>
              <a:rPr lang="en-US" dirty="0" err="1" smtClean="0"/>
              <a:t>egrep</a:t>
            </a:r>
            <a:r>
              <a:rPr lang="en-US" dirty="0" smtClean="0"/>
              <a:t> matches anywhere in the string</a:t>
            </a:r>
          </a:p>
          <a:p>
            <a:pPr lvl="1"/>
            <a:endParaRPr lang="en-US" dirty="0"/>
          </a:p>
          <a:p>
            <a:r>
              <a:rPr lang="en-US" dirty="0" err="1" smtClean="0">
                <a:latin typeface="Courier New" pitchFamily="49" charset="0"/>
                <a:cs typeface="Courier New" pitchFamily="49" charset="0"/>
              </a:rPr>
              <a:t>grep</a:t>
            </a:r>
            <a:r>
              <a:rPr lang="en-US" dirty="0" smtClean="0">
                <a:latin typeface="Courier New" pitchFamily="49" charset="0"/>
                <a:cs typeface="Courier New" pitchFamily="49" charset="0"/>
              </a:rPr>
              <a:t> ^root /</a:t>
            </a:r>
            <a:r>
              <a:rPr lang="en-US" dirty="0" err="1" smtClean="0">
                <a:latin typeface="Courier New" pitchFamily="49" charset="0"/>
                <a:cs typeface="Courier New" pitchFamily="49" charset="0"/>
              </a:rPr>
              <a:t>etc</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passwd</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grep</a:t>
            </a:r>
            <a:r>
              <a:rPr lang="en-US" dirty="0" smtClean="0">
                <a:latin typeface="Courier New" pitchFamily="49" charset="0"/>
                <a:cs typeface="Courier New" pitchFamily="49" charset="0"/>
              </a:rPr>
              <a:t> :$ /</a:t>
            </a:r>
            <a:r>
              <a:rPr lang="en-US" dirty="0" err="1" smtClean="0">
                <a:latin typeface="Courier New" pitchFamily="49" charset="0"/>
                <a:cs typeface="Courier New" pitchFamily="49" charset="0"/>
              </a:rPr>
              <a:t>etc</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passwd</a:t>
            </a:r>
            <a:endParaRPr lang="en-US" dirty="0" smtClean="0">
              <a:latin typeface="Courier New" pitchFamily="49" charset="0"/>
              <a:cs typeface="Courier New" pitchFamily="49" charset="0"/>
            </a:endParaRPr>
          </a:p>
          <a:p>
            <a:endParaRPr lang="en-US" dirty="0" smtClean="0"/>
          </a:p>
          <a:p>
            <a:endParaRPr lang="en-US" dirty="0" smtClean="0"/>
          </a:p>
          <a:p>
            <a:endParaRPr lang="en-US" dirty="0"/>
          </a:p>
        </p:txBody>
      </p:sp>
    </p:spTree>
    <p:extLst>
      <p:ext uri="{BB962C8B-B14F-4D97-AF65-F5344CB8AC3E}">
        <p14:creationId xmlns:p14="http://schemas.microsoft.com/office/powerpoint/2010/main" val="33739170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sed</a:t>
            </a:r>
            <a:r>
              <a:rPr lang="en-US" dirty="0" smtClean="0"/>
              <a:t> examples</a:t>
            </a:r>
            <a:endParaRPr lang="en-US" dirty="0"/>
          </a:p>
        </p:txBody>
      </p:sp>
      <p:sp>
        <p:nvSpPr>
          <p:cNvPr id="3" name="Content Placeholder 2"/>
          <p:cNvSpPr>
            <a:spLocks noGrp="1"/>
          </p:cNvSpPr>
          <p:nvPr>
            <p:ph idx="1"/>
          </p:nvPr>
        </p:nvSpPr>
        <p:spPr/>
        <p:txBody>
          <a:bodyPr>
            <a:normAutofit lnSpcReduction="10000"/>
          </a:bodyPr>
          <a:lstStyle/>
          <a:p>
            <a:r>
              <a:rPr lang="en-US" dirty="0" err="1" smtClean="0"/>
              <a:t>Sed</a:t>
            </a:r>
            <a:r>
              <a:rPr lang="en-US" dirty="0" smtClean="0"/>
              <a:t> operates on standard input and outputs to </a:t>
            </a:r>
            <a:r>
              <a:rPr lang="en-US" dirty="0" err="1" smtClean="0"/>
              <a:t>stdout</a:t>
            </a:r>
            <a:r>
              <a:rPr lang="en-US" dirty="0" smtClean="0"/>
              <a:t> unless told otherwise.  Thus you must redirect.</a:t>
            </a:r>
          </a:p>
          <a:p>
            <a:r>
              <a:rPr lang="en-US" dirty="0" smtClean="0"/>
              <a:t>An option will tell it to overwrite the old file.  This is often a mistake (if you do this, be sure to debug the </a:t>
            </a:r>
            <a:r>
              <a:rPr lang="en-US" dirty="0" err="1" smtClean="0"/>
              <a:t>sed</a:t>
            </a:r>
            <a:r>
              <a:rPr lang="en-US" dirty="0" smtClean="0"/>
              <a:t> command carefully).</a:t>
            </a:r>
          </a:p>
          <a:p>
            <a:r>
              <a:rPr lang="en-US" dirty="0" err="1" smtClean="0">
                <a:latin typeface="Courier New" pitchFamily="49" charset="0"/>
                <a:cs typeface="Courier New" pitchFamily="49" charset="0"/>
              </a:rPr>
              <a:t>sed</a:t>
            </a:r>
            <a:r>
              <a:rPr lang="en-US" dirty="0" smtClean="0">
                <a:latin typeface="Courier New" pitchFamily="49" charset="0"/>
                <a:cs typeface="Courier New" pitchFamily="49" charset="0"/>
              </a:rPr>
              <a:t> ‘command’ &lt; old &gt; new</a:t>
            </a:r>
          </a:p>
          <a:p>
            <a:pPr lvl="1"/>
            <a:r>
              <a:rPr lang="en-US" dirty="0" smtClean="0"/>
              <a:t>Note hard quotes—best practice is to use them</a:t>
            </a:r>
          </a:p>
          <a:p>
            <a:r>
              <a:rPr lang="en-US" dirty="0" err="1" smtClean="0">
                <a:latin typeface="Courier New" pitchFamily="49" charset="0"/>
                <a:cs typeface="Courier New" pitchFamily="49" charset="0"/>
              </a:rPr>
              <a:t>sed</a:t>
            </a:r>
            <a:r>
              <a:rPr lang="en-US" dirty="0" smtClean="0">
                <a:latin typeface="Courier New" pitchFamily="49" charset="0"/>
                <a:cs typeface="Courier New" pitchFamily="49" charset="0"/>
              </a:rPr>
              <a:t> ‘s/day/night/’ &lt; old &gt; new</a:t>
            </a:r>
          </a:p>
          <a:p>
            <a:pPr lvl="1"/>
            <a:r>
              <a:rPr lang="en-US" dirty="0" smtClean="0">
                <a:cs typeface="Courier New" pitchFamily="49" charset="0"/>
              </a:rPr>
              <a:t>Remember, expressions are greedy;</a:t>
            </a:r>
            <a:r>
              <a:rPr lang="en-US" dirty="0" smtClean="0">
                <a:latin typeface="Courier New" pitchFamily="49" charset="0"/>
                <a:cs typeface="Courier New" pitchFamily="49" charset="0"/>
              </a:rPr>
              <a:t> day/night </a:t>
            </a:r>
            <a:r>
              <a:rPr lang="en-US" dirty="0" smtClean="0">
                <a:cs typeface="Courier New" pitchFamily="49" charset="0"/>
              </a:rPr>
              <a:t>here changes </a:t>
            </a:r>
            <a:r>
              <a:rPr lang="en-US" dirty="0" smtClean="0">
                <a:latin typeface="Courier New" pitchFamily="49" charset="0"/>
                <a:cs typeface="Courier New" pitchFamily="49" charset="0"/>
              </a:rPr>
              <a:t>Sunday </a:t>
            </a:r>
            <a:r>
              <a:rPr lang="en-US" dirty="0" smtClean="0">
                <a:cs typeface="Courier New" pitchFamily="49" charset="0"/>
              </a:rPr>
              <a:t>to</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Sunnight</a:t>
            </a:r>
            <a:endParaRPr lang="en-US" dirty="0" smtClean="0">
              <a:latin typeface="Courier New" pitchFamily="49" charset="0"/>
              <a:cs typeface="Courier New" pitchFamily="49" charset="0"/>
            </a:endParaRPr>
          </a:p>
          <a:p>
            <a:endParaRPr lang="en-US" dirty="0"/>
          </a:p>
        </p:txBody>
      </p:sp>
    </p:spTree>
    <p:extLst>
      <p:ext uri="{BB962C8B-B14F-4D97-AF65-F5344CB8AC3E}">
        <p14:creationId xmlns:p14="http://schemas.microsoft.com/office/powerpoint/2010/main" val="34928427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awk</a:t>
            </a:r>
            <a:r>
              <a:rPr lang="en-US" dirty="0" smtClean="0"/>
              <a:t> examples</a:t>
            </a:r>
            <a:endParaRPr lang="en-US" dirty="0"/>
          </a:p>
        </p:txBody>
      </p:sp>
      <p:sp>
        <p:nvSpPr>
          <p:cNvPr id="3" name="Content Placeholder 2"/>
          <p:cNvSpPr>
            <a:spLocks noGrp="1"/>
          </p:cNvSpPr>
          <p:nvPr>
            <p:ph idx="1"/>
          </p:nvPr>
        </p:nvSpPr>
        <p:spPr/>
        <p:txBody>
          <a:bodyPr>
            <a:normAutofit lnSpcReduction="10000"/>
          </a:bodyPr>
          <a:lstStyle/>
          <a:p>
            <a:r>
              <a:rPr lang="en-US" dirty="0" err="1" smtClean="0">
                <a:latin typeface="Courier New" pitchFamily="49" charset="0"/>
                <a:cs typeface="Courier New" pitchFamily="49" charset="0"/>
              </a:rPr>
              <a:t>awk</a:t>
            </a:r>
            <a:r>
              <a:rPr lang="en-US" dirty="0" smtClean="0">
                <a:latin typeface="Courier New" pitchFamily="49" charset="0"/>
                <a:cs typeface="Courier New" pitchFamily="49" charset="0"/>
              </a:rPr>
              <a:t> ‘pattern {actions}’ file</a:t>
            </a:r>
          </a:p>
          <a:p>
            <a:r>
              <a:rPr lang="en-US" dirty="0">
                <a:cs typeface="Courier New" pitchFamily="49" charset="0"/>
              </a:rPr>
              <a:t>Similar to </a:t>
            </a:r>
            <a:r>
              <a:rPr lang="en-US" dirty="0">
                <a:latin typeface="Courier New" pitchFamily="49" charset="0"/>
                <a:cs typeface="Courier New" pitchFamily="49" charset="0"/>
              </a:rPr>
              <a:t>C, </a:t>
            </a:r>
            <a:r>
              <a:rPr lang="en-US" dirty="0" err="1">
                <a:latin typeface="Courier New" pitchFamily="49" charset="0"/>
                <a:cs typeface="Courier New" pitchFamily="49" charset="0"/>
              </a:rPr>
              <a:t>awk</a:t>
            </a:r>
            <a:r>
              <a:rPr lang="en-US" dirty="0">
                <a:latin typeface="Courier New" pitchFamily="49" charset="0"/>
                <a:cs typeface="Courier New" pitchFamily="49" charset="0"/>
              </a:rPr>
              <a:t> “action” </a:t>
            </a:r>
            <a:r>
              <a:rPr lang="en-US" dirty="0">
                <a:cs typeface="Courier New" pitchFamily="49" charset="0"/>
              </a:rPr>
              <a:t>lines end </a:t>
            </a:r>
            <a:r>
              <a:rPr lang="en-US" dirty="0" smtClean="0">
                <a:cs typeface="Courier New" pitchFamily="49" charset="0"/>
              </a:rPr>
              <a:t>with</a:t>
            </a:r>
            <a:r>
              <a:rPr lang="en-US" dirty="0" smtClean="0">
                <a:latin typeface="Courier New" pitchFamily="49" charset="0"/>
                <a:cs typeface="Courier New" pitchFamily="49" charset="0"/>
              </a:rPr>
              <a:t> ;</a:t>
            </a:r>
          </a:p>
          <a:p>
            <a:r>
              <a:rPr lang="en-US" dirty="0"/>
              <a:t>For each record (line) </a:t>
            </a:r>
            <a:r>
              <a:rPr lang="en-US" dirty="0" err="1">
                <a:latin typeface="Courier New" pitchFamily="49" charset="0"/>
                <a:cs typeface="Courier New" pitchFamily="49" charset="0"/>
              </a:rPr>
              <a:t>awk</a:t>
            </a:r>
            <a:r>
              <a:rPr lang="en-US" dirty="0"/>
              <a:t> splits on whitespace.  The results are stored as fields and can be referenced as </a:t>
            </a:r>
            <a:r>
              <a:rPr lang="en-US" dirty="0">
                <a:latin typeface="Courier New" pitchFamily="49" charset="0"/>
                <a:cs typeface="Courier New" pitchFamily="49" charset="0"/>
              </a:rPr>
              <a:t>$1</a:t>
            </a:r>
            <a:r>
              <a:rPr lang="en-US" dirty="0"/>
              <a:t>, </a:t>
            </a:r>
            <a:r>
              <a:rPr lang="en-US" dirty="0">
                <a:latin typeface="Courier New" pitchFamily="49" charset="0"/>
                <a:cs typeface="Courier New" pitchFamily="49" charset="0"/>
              </a:rPr>
              <a:t>$2</a:t>
            </a:r>
            <a:r>
              <a:rPr lang="en-US" dirty="0"/>
              <a:t>, etc.  The entire line is </a:t>
            </a:r>
            <a:r>
              <a:rPr lang="en-US" dirty="0">
                <a:latin typeface="Courier New" pitchFamily="49" charset="0"/>
                <a:cs typeface="Courier New" pitchFamily="49" charset="0"/>
              </a:rPr>
              <a:t>$0</a:t>
            </a:r>
            <a:r>
              <a:rPr lang="en-US" dirty="0"/>
              <a:t> and </a:t>
            </a:r>
            <a:r>
              <a:rPr lang="en-US" dirty="0">
                <a:latin typeface="Courier New" pitchFamily="49" charset="0"/>
                <a:cs typeface="Courier New" pitchFamily="49" charset="0"/>
              </a:rPr>
              <a:t>$NF </a:t>
            </a:r>
            <a:r>
              <a:rPr lang="en-US" dirty="0"/>
              <a:t>indicates the number of fields in the line</a:t>
            </a:r>
            <a:r>
              <a:rPr lang="en-US" dirty="0" smtClean="0"/>
              <a:t>.</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awk</a:t>
            </a:r>
            <a:r>
              <a:rPr lang="en-US" dirty="0" smtClean="0">
                <a:latin typeface="Courier New" pitchFamily="49" charset="0"/>
                <a:cs typeface="Courier New" pitchFamily="49" charset="0"/>
              </a:rPr>
              <a:t> ‘pattern1 {actions} pattern2 {actions}’ file</a:t>
            </a:r>
          </a:p>
          <a:p>
            <a:r>
              <a:rPr lang="en-US" dirty="0" err="1" smtClean="0">
                <a:latin typeface="Courier New" pitchFamily="49" charset="0"/>
                <a:cs typeface="Courier New" pitchFamily="49" charset="0"/>
              </a:rPr>
              <a:t>awk</a:t>
            </a:r>
            <a:r>
              <a:rPr lang="en-US" dirty="0" smtClean="0">
                <a:latin typeface="Courier New" pitchFamily="49" charset="0"/>
                <a:cs typeface="Courier New" pitchFamily="49" charset="0"/>
              </a:rPr>
              <a:t> ‘Smith’ employees.txt</a:t>
            </a:r>
          </a:p>
          <a:p>
            <a:r>
              <a:rPr lang="en-US" dirty="0" err="1" smtClean="0">
                <a:latin typeface="Courier New" pitchFamily="49" charset="0"/>
                <a:cs typeface="Courier New" pitchFamily="49" charset="0"/>
              </a:rPr>
              <a:t>awk</a:t>
            </a:r>
            <a:r>
              <a:rPr lang="en-US" dirty="0" smtClean="0">
                <a:latin typeface="Courier New" pitchFamily="49" charset="0"/>
                <a:cs typeface="Courier New" pitchFamily="49" charset="0"/>
              </a:rPr>
              <a:t> ‘{print $2, $NF;}’ employees.txt</a:t>
            </a: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29539246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Resources</a:t>
            </a:r>
            <a:endParaRPr lang="en-US" dirty="0"/>
          </a:p>
        </p:txBody>
      </p:sp>
      <p:sp>
        <p:nvSpPr>
          <p:cNvPr id="3" name="Content Placeholder 2"/>
          <p:cNvSpPr>
            <a:spLocks noGrp="1"/>
          </p:cNvSpPr>
          <p:nvPr>
            <p:ph idx="1"/>
          </p:nvPr>
        </p:nvSpPr>
        <p:spPr/>
        <p:txBody>
          <a:bodyPr/>
          <a:lstStyle/>
          <a:p>
            <a:r>
              <a:rPr lang="en-US" dirty="0" smtClean="0"/>
              <a:t>Linux Shell Scripting Tutorial:</a:t>
            </a:r>
          </a:p>
          <a:p>
            <a:pPr marL="0" indent="0">
              <a:buNone/>
            </a:pPr>
            <a:r>
              <a:rPr lang="en-US" dirty="0" smtClean="0"/>
              <a:t>	</a:t>
            </a:r>
            <a:r>
              <a:rPr lang="en-US" sz="2000" dirty="0" smtClean="0">
                <a:hlinkClick r:id="rId2"/>
              </a:rPr>
              <a:t>http://bash.cyberciti.biz/guide/Main_Page</a:t>
            </a:r>
            <a:endParaRPr lang="en-US" sz="2000" dirty="0" smtClean="0"/>
          </a:p>
          <a:p>
            <a:pPr marL="0" indent="0">
              <a:buNone/>
            </a:pPr>
            <a:endParaRPr lang="en-US" sz="2000" dirty="0" smtClean="0"/>
          </a:p>
          <a:p>
            <a:r>
              <a:rPr lang="en-US" dirty="0" smtClean="0"/>
              <a:t>How-To:</a:t>
            </a:r>
          </a:p>
          <a:p>
            <a:pPr marL="0" indent="0">
              <a:buNone/>
            </a:pPr>
            <a:r>
              <a:rPr lang="en-US" dirty="0"/>
              <a:t>	</a:t>
            </a:r>
            <a:r>
              <a:rPr lang="en-US" sz="2000" dirty="0" smtClean="0">
                <a:hlinkClick r:id="rId3"/>
              </a:rPr>
              <a:t>http://tldp.org/HOWTO/Bash-Prog-Intro-HOWTO.html</a:t>
            </a:r>
            <a:endParaRPr lang="en-US" sz="2000" dirty="0" smtClean="0"/>
          </a:p>
          <a:p>
            <a:pPr marL="0" indent="0">
              <a:buNone/>
            </a:pPr>
            <a:endParaRPr lang="en-US" sz="2400" dirty="0" smtClean="0"/>
          </a:p>
          <a:p>
            <a:r>
              <a:rPr lang="en-US" dirty="0" smtClean="0"/>
              <a:t>Advanced Scripting Tutorial</a:t>
            </a:r>
            <a:br>
              <a:rPr lang="en-US" dirty="0" smtClean="0"/>
            </a:br>
            <a:r>
              <a:rPr lang="en-US" dirty="0" smtClean="0"/>
              <a:t>	</a:t>
            </a:r>
            <a:r>
              <a:rPr lang="en-US" sz="2000" dirty="0" smtClean="0">
                <a:hlinkClick r:id="rId4"/>
              </a:rPr>
              <a:t>http://tldp.org/LDP/abs/html/</a:t>
            </a:r>
            <a:endParaRPr lang="en-US" sz="2000" dirty="0" smtClean="0"/>
          </a:p>
          <a:p>
            <a:endParaRPr lang="en-US" sz="3000" dirty="0" smtClean="0"/>
          </a:p>
          <a:p>
            <a:endParaRPr lang="en-US" sz="2000" dirty="0"/>
          </a:p>
          <a:p>
            <a:endParaRPr lang="en-US" dirty="0" smtClean="0"/>
          </a:p>
          <a:p>
            <a:endParaRPr lang="en-US" sz="2000" dirty="0"/>
          </a:p>
          <a:p>
            <a:endParaRPr lang="en-US" sz="2000" dirty="0" smtClean="0"/>
          </a:p>
          <a:p>
            <a:endParaRPr lang="en-US" dirty="0" smtClean="0"/>
          </a:p>
        </p:txBody>
      </p:sp>
      <p:pic>
        <p:nvPicPr>
          <p:cNvPr id="4"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254293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Resources</a:t>
            </a:r>
            <a:endParaRPr lang="en-US" dirty="0"/>
          </a:p>
        </p:txBody>
      </p:sp>
      <p:sp>
        <p:nvSpPr>
          <p:cNvPr id="3" name="Content Placeholder 2"/>
          <p:cNvSpPr>
            <a:spLocks noGrp="1"/>
          </p:cNvSpPr>
          <p:nvPr>
            <p:ph idx="1"/>
          </p:nvPr>
        </p:nvSpPr>
        <p:spPr/>
        <p:txBody>
          <a:bodyPr/>
          <a:lstStyle/>
          <a:p>
            <a:r>
              <a:rPr lang="en-US" dirty="0"/>
              <a:t>Regex Tutorials</a:t>
            </a:r>
          </a:p>
          <a:p>
            <a:pPr marL="822960" lvl="3" indent="0">
              <a:buNone/>
            </a:pPr>
            <a:r>
              <a:rPr lang="en-US" sz="2000" dirty="0">
                <a:hlinkClick r:id="rId2"/>
              </a:rPr>
              <a:t>http://www.regular-expressions.info/</a:t>
            </a:r>
            <a:endParaRPr lang="en-US" sz="2000" dirty="0"/>
          </a:p>
          <a:p>
            <a:pPr marL="822960" lvl="3" indent="0">
              <a:buNone/>
            </a:pPr>
            <a:r>
              <a:rPr lang="en-US" sz="2000" dirty="0">
                <a:hlinkClick r:id="rId3"/>
              </a:rPr>
              <a:t>http://</a:t>
            </a:r>
            <a:r>
              <a:rPr lang="en-US" sz="2000" dirty="0" smtClean="0">
                <a:hlinkClick r:id="rId3"/>
              </a:rPr>
              <a:t>www.zytrax.com/tech/web/regex.htm</a:t>
            </a:r>
            <a:endParaRPr lang="en-US" sz="2000" dirty="0" smtClean="0"/>
          </a:p>
          <a:p>
            <a:pPr marL="822960" lvl="3" indent="0">
              <a:buNone/>
            </a:pPr>
            <a:endParaRPr lang="en-US" sz="2000" dirty="0" smtClean="0"/>
          </a:p>
          <a:p>
            <a:r>
              <a:rPr lang="en-US" sz="3000" dirty="0" err="1" smtClean="0"/>
              <a:t>sed</a:t>
            </a:r>
            <a:r>
              <a:rPr lang="en-US" sz="3000" dirty="0" smtClean="0"/>
              <a:t> tutorial</a:t>
            </a:r>
          </a:p>
          <a:p>
            <a:pPr marL="822960" lvl="3" indent="0">
              <a:buNone/>
            </a:pPr>
            <a:r>
              <a:rPr lang="en-US" sz="2000" dirty="0" smtClean="0">
                <a:hlinkClick r:id="rId4"/>
              </a:rPr>
              <a:t>http://www.grymoire.com/Unix/Sed.html</a:t>
            </a:r>
            <a:endParaRPr lang="en-US" sz="2000" dirty="0" smtClean="0"/>
          </a:p>
          <a:p>
            <a:pPr marL="822960" lvl="3" indent="0">
              <a:buNone/>
            </a:pPr>
            <a:endParaRPr lang="en-US" sz="2000" dirty="0" smtClean="0"/>
          </a:p>
          <a:p>
            <a:r>
              <a:rPr lang="en-US" dirty="0" err="1" smtClean="0"/>
              <a:t>awk</a:t>
            </a:r>
            <a:r>
              <a:rPr lang="en-US" dirty="0" smtClean="0"/>
              <a:t> tutorial</a:t>
            </a:r>
          </a:p>
          <a:p>
            <a:pPr marL="822960" lvl="3" indent="0">
              <a:buNone/>
            </a:pPr>
            <a:r>
              <a:rPr lang="en-US" sz="2000" dirty="0">
                <a:hlinkClick r:id="rId5"/>
              </a:rPr>
              <a:t>http://</a:t>
            </a:r>
            <a:r>
              <a:rPr lang="en-US" sz="2000" dirty="0" smtClean="0">
                <a:hlinkClick r:id="rId5"/>
              </a:rPr>
              <a:t>www.grymoire.com/Unix/Awk.html</a:t>
            </a:r>
            <a:endParaRPr lang="en-US" sz="2000" dirty="0" smtClean="0"/>
          </a:p>
          <a:p>
            <a:pPr marL="822960" lvl="3" indent="0">
              <a:buNone/>
            </a:pPr>
            <a:r>
              <a:rPr lang="en-US" sz="2000" dirty="0" smtClean="0"/>
              <a:t>(but note that we have gawk on Linux)</a:t>
            </a:r>
            <a:endParaRPr lang="en-US" sz="2000" dirty="0"/>
          </a:p>
        </p:txBody>
      </p:sp>
    </p:spTree>
    <p:extLst>
      <p:ext uri="{BB962C8B-B14F-4D97-AF65-F5344CB8AC3E}">
        <p14:creationId xmlns:p14="http://schemas.microsoft.com/office/powerpoint/2010/main" val="3418090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Sourcing</a:t>
            </a:r>
            <a:endParaRPr lang="en-US" dirty="0"/>
          </a:p>
        </p:txBody>
      </p:sp>
      <p:sp>
        <p:nvSpPr>
          <p:cNvPr id="3" name="Content Placeholder 2"/>
          <p:cNvSpPr>
            <a:spLocks noGrp="1"/>
          </p:cNvSpPr>
          <p:nvPr>
            <p:ph idx="1"/>
          </p:nvPr>
        </p:nvSpPr>
        <p:spPr/>
        <p:txBody>
          <a:bodyPr>
            <a:normAutofit/>
          </a:bodyPr>
          <a:lstStyle/>
          <a:p>
            <a:r>
              <a:rPr lang="en-US" dirty="0" smtClean="0"/>
              <a:t>If you execute the script as a standalone script, it starts a new shell -- that is what the shebang does -- if you do not use that you can type </a:t>
            </a:r>
          </a:p>
          <a:p>
            <a:pPr marL="457200" lvl="1" indent="0">
              <a:buNone/>
            </a:pPr>
            <a:r>
              <a:rPr lang="en-US" dirty="0"/>
              <a:t>	</a:t>
            </a:r>
            <a:r>
              <a:rPr lang="en-US" dirty="0" smtClean="0">
                <a:latin typeface="Courier New" pitchFamily="49" charset="0"/>
                <a:cs typeface="Courier New" pitchFamily="49" charset="0"/>
              </a:rPr>
              <a:t>bash </a:t>
            </a:r>
            <a:r>
              <a:rPr lang="en-US" dirty="0" err="1" smtClean="0">
                <a:latin typeface="Courier New" pitchFamily="49" charset="0"/>
                <a:cs typeface="Courier New" pitchFamily="49" charset="0"/>
              </a:rPr>
              <a:t>myscript.s</a:t>
            </a:r>
            <a:r>
              <a:rPr lang="en-US" dirty="0" err="1">
                <a:latin typeface="Courier New" pitchFamily="49" charset="0"/>
                <a:cs typeface="Courier New" pitchFamily="49" charset="0"/>
              </a:rPr>
              <a:t>h</a:t>
            </a:r>
            <a:endParaRPr lang="en-US" dirty="0" smtClean="0">
              <a:latin typeface="Courier New" pitchFamily="49" charset="0"/>
              <a:cs typeface="Courier New" pitchFamily="49" charset="0"/>
            </a:endParaRPr>
          </a:p>
          <a:p>
            <a:r>
              <a:rPr lang="en-US" dirty="0" smtClean="0"/>
              <a:t>Sometimes you just want to bundle up some commands that you repeat regularly and execute them within the </a:t>
            </a:r>
            <a:r>
              <a:rPr lang="en-US" i="1" dirty="0" smtClean="0"/>
              <a:t>current</a:t>
            </a:r>
            <a:r>
              <a:rPr lang="en-US" dirty="0" smtClean="0"/>
              <a:t> shell.  To do this you should not include a shebang, and you must </a:t>
            </a:r>
            <a:r>
              <a:rPr lang="en-US" i="1" dirty="0" smtClean="0"/>
              <a:t>source</a:t>
            </a:r>
            <a:r>
              <a:rPr lang="en-US" dirty="0" smtClean="0"/>
              <a:t> the script</a:t>
            </a:r>
          </a:p>
          <a:p>
            <a:pPr marL="0" indent="0">
              <a:buNone/>
            </a:pPr>
            <a:r>
              <a:rPr lang="en-US" dirty="0">
                <a:latin typeface="Courier"/>
                <a:cs typeface="Courier"/>
              </a:rPr>
              <a:t>	</a:t>
            </a:r>
            <a:r>
              <a:rPr lang="en-US" dirty="0" smtClean="0">
                <a:latin typeface="Courier New" pitchFamily="49" charset="0"/>
                <a:cs typeface="Courier New" pitchFamily="49" charset="0"/>
              </a:rPr>
              <a:t>. &lt;script&gt; </a:t>
            </a:r>
            <a:r>
              <a:rPr lang="en-US" dirty="0" smtClean="0">
                <a:cs typeface="Courier"/>
              </a:rPr>
              <a:t>or</a:t>
            </a:r>
            <a:r>
              <a:rPr lang="en-US" dirty="0" smtClean="0">
                <a:latin typeface="Courier"/>
                <a:cs typeface="Courier"/>
              </a:rPr>
              <a:t>  </a:t>
            </a:r>
            <a:r>
              <a:rPr lang="en-US" dirty="0" smtClean="0">
                <a:latin typeface="Courier New" pitchFamily="49" charset="0"/>
                <a:cs typeface="Courier New" pitchFamily="49" charset="0"/>
              </a:rPr>
              <a:t>source &lt;script&gt;</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72777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Variables</a:t>
            </a:r>
            <a:endParaRPr lang="en-US" dirty="0"/>
          </a:p>
        </p:txBody>
      </p:sp>
      <p:sp>
        <p:nvSpPr>
          <p:cNvPr id="3" name="Content Placeholder 2"/>
          <p:cNvSpPr>
            <a:spLocks noGrp="1"/>
          </p:cNvSpPr>
          <p:nvPr>
            <p:ph idx="1"/>
          </p:nvPr>
        </p:nvSpPr>
        <p:spPr>
          <a:xfrm>
            <a:off x="457200" y="1417327"/>
            <a:ext cx="8229600" cy="5062252"/>
          </a:xfrm>
        </p:spPr>
        <p:txBody>
          <a:bodyPr>
            <a:normAutofit lnSpcReduction="10000"/>
          </a:bodyPr>
          <a:lstStyle/>
          <a:p>
            <a:r>
              <a:rPr lang="en-US" dirty="0" smtClean="0"/>
              <a:t>Like all programming languages, the shell permits you to define variables.</a:t>
            </a:r>
          </a:p>
          <a:p>
            <a:r>
              <a:rPr lang="en-US" dirty="0" smtClean="0"/>
              <a:t>Variables and environment variables are essentially the same thing.  Environment variables are conventionally written with all capital letters and are used to set properties.  Shell variables are used for assignments and such.</a:t>
            </a:r>
          </a:p>
          <a:p>
            <a:r>
              <a:rPr lang="en-US" dirty="0" smtClean="0"/>
              <a:t>Arrays are supported </a:t>
            </a:r>
            <a:endParaRPr lang="en-US" dirty="0"/>
          </a:p>
          <a:p>
            <a:r>
              <a:rPr lang="en-US" dirty="0" smtClean="0"/>
              <a:t>Scalar variables are referenced with </a:t>
            </a:r>
            <a:r>
              <a:rPr lang="en-US" dirty="0" smtClean="0">
                <a:latin typeface="Courier New" pitchFamily="49" charset="0"/>
                <a:cs typeface="Courier New" pitchFamily="49" charset="0"/>
              </a:rPr>
              <a:t>$</a:t>
            </a:r>
          </a:p>
          <a:p>
            <a:r>
              <a:rPr lang="en-US" dirty="0" smtClean="0">
                <a:cs typeface="Courier"/>
              </a:rPr>
              <a:t>When assigning variables do </a:t>
            </a:r>
            <a:r>
              <a:rPr lang="en-US" b="1" dirty="0" smtClean="0">
                <a:cs typeface="Courier"/>
              </a:rPr>
              <a:t>not</a:t>
            </a:r>
            <a:r>
              <a:rPr lang="en-US" dirty="0" smtClean="0">
                <a:cs typeface="Courier"/>
              </a:rPr>
              <a:t> put spaces around the equals sign!</a:t>
            </a:r>
            <a:endParaRPr lang="en-US" dirty="0">
              <a:cs typeface="Courier"/>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37613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String Expressions and Variables	</a:t>
            </a:r>
            <a:endParaRPr lang="en-US" dirty="0"/>
          </a:p>
        </p:txBody>
      </p:sp>
      <p:sp>
        <p:nvSpPr>
          <p:cNvPr id="3" name="Content Placeholder 2"/>
          <p:cNvSpPr>
            <a:spLocks noGrp="1"/>
          </p:cNvSpPr>
          <p:nvPr>
            <p:ph idx="1"/>
          </p:nvPr>
        </p:nvSpPr>
        <p:spPr>
          <a:xfrm>
            <a:off x="457200" y="1275535"/>
            <a:ext cx="8229600" cy="5257800"/>
          </a:xfrm>
        </p:spPr>
        <p:txBody>
          <a:bodyPr>
            <a:normAutofit lnSpcReduction="10000"/>
          </a:bodyPr>
          <a:lstStyle/>
          <a:p>
            <a:r>
              <a:rPr lang="en-US" dirty="0" smtClean="0"/>
              <a:t>Bash isn’t very good at math so much of what we do with it involves strings.</a:t>
            </a:r>
          </a:p>
          <a:p>
            <a:r>
              <a:rPr lang="en-US" dirty="0" smtClean="0"/>
              <a:t>String expressions</a:t>
            </a:r>
          </a:p>
          <a:p>
            <a:pPr lvl="1"/>
            <a:r>
              <a:rPr lang="en-US" dirty="0" smtClean="0"/>
              <a:t>Single quotes </a:t>
            </a:r>
            <a:r>
              <a:rPr lang="en-US" dirty="0" smtClean="0">
                <a:latin typeface="Courier New" pitchFamily="49" charset="0"/>
                <a:cs typeface="Courier New" pitchFamily="49" charset="0"/>
              </a:rPr>
              <a:t>(‘hard quotes’)</a:t>
            </a:r>
            <a:r>
              <a:rPr lang="en-US" dirty="0" smtClean="0"/>
              <a:t>: the expression is evaluated literally (no substitutions)</a:t>
            </a:r>
          </a:p>
          <a:p>
            <a:pPr lvl="1"/>
            <a:r>
              <a:rPr lang="en-US" dirty="0" smtClean="0"/>
              <a:t>Double quotes </a:t>
            </a:r>
            <a:r>
              <a:rPr lang="en-US" dirty="0" smtClean="0">
                <a:cs typeface="Courier New" pitchFamily="49" charset="0"/>
              </a:rPr>
              <a:t>(</a:t>
            </a:r>
            <a:r>
              <a:rPr lang="en-US" dirty="0" smtClean="0">
                <a:latin typeface="Courier New" pitchFamily="49" charset="0"/>
                <a:cs typeface="Courier New" pitchFamily="49" charset="0"/>
              </a:rPr>
              <a:t>“soft quotes”</a:t>
            </a:r>
            <a:r>
              <a:rPr lang="en-US" dirty="0" smtClean="0">
                <a:cs typeface="Courier New" pitchFamily="49" charset="0"/>
              </a:rPr>
              <a:t>):</a:t>
            </a:r>
            <a:r>
              <a:rPr lang="en-US" dirty="0" smtClean="0">
                <a:latin typeface="Courier New" pitchFamily="49" charset="0"/>
                <a:cs typeface="Courier New" pitchFamily="49" charset="0"/>
              </a:rPr>
              <a:t> </a:t>
            </a:r>
            <a:r>
              <a:rPr lang="en-US" dirty="0" smtClean="0"/>
              <a:t>the </a:t>
            </a:r>
            <a:r>
              <a:rPr lang="en-US" dirty="0" smtClean="0">
                <a:latin typeface="Courier New" pitchFamily="49" charset="0"/>
                <a:cs typeface="Courier New" pitchFamily="49" charset="0"/>
              </a:rPr>
              <a:t>$</a:t>
            </a:r>
            <a:r>
              <a:rPr lang="en-US" dirty="0" smtClean="0"/>
              <a:t>, </a:t>
            </a:r>
            <a:r>
              <a:rPr lang="en-US" dirty="0" smtClean="0">
                <a:latin typeface="Courier New" pitchFamily="49" charset="0"/>
                <a:cs typeface="Courier New" pitchFamily="49" charset="0"/>
              </a:rPr>
              <a:t>\</a:t>
            </a:r>
            <a:r>
              <a:rPr lang="en-US" dirty="0" smtClean="0"/>
              <a:t> (backslash), and </a:t>
            </a:r>
            <a:r>
              <a:rPr lang="en-US" dirty="0" smtClean="0">
                <a:latin typeface="Courier New" pitchFamily="49" charset="0"/>
                <a:cs typeface="Courier New" pitchFamily="49" charset="0"/>
              </a:rPr>
              <a:t>`</a:t>
            </a:r>
            <a:r>
              <a:rPr lang="en-US" dirty="0" smtClean="0"/>
              <a:t> (</a:t>
            </a:r>
            <a:r>
              <a:rPr lang="en-US" dirty="0" err="1" smtClean="0"/>
              <a:t>backtick</a:t>
            </a:r>
            <a:r>
              <a:rPr lang="en-US" dirty="0" smtClean="0"/>
              <a:t>) are taken to be shell characters</a:t>
            </a:r>
          </a:p>
          <a:p>
            <a:pPr marL="457200" lvl="1" indent="0">
              <a:buNone/>
            </a:pPr>
            <a:r>
              <a:rPr lang="en-US" dirty="0" smtClean="0"/>
              <a:t>	</a:t>
            </a:r>
            <a:r>
              <a:rPr lang="en-US" dirty="0" smtClean="0">
                <a:latin typeface="Courier New" pitchFamily="49" charset="0"/>
                <a:cs typeface="Courier New" pitchFamily="49" charset="0"/>
              </a:rPr>
              <a:t>$</a:t>
            </a:r>
            <a:r>
              <a:rPr lang="en-US" dirty="0" smtClean="0"/>
              <a:t> indicates a variable name follows</a:t>
            </a:r>
          </a:p>
          <a:p>
            <a:pPr marL="457200" lvl="1" indent="0">
              <a:buNone/>
            </a:pPr>
            <a:r>
              <a:rPr lang="en-US" dirty="0" smtClean="0"/>
              <a:t>	</a:t>
            </a:r>
            <a:r>
              <a:rPr lang="en-US" dirty="0" smtClean="0">
                <a:latin typeface="Courier New" pitchFamily="49" charset="0"/>
                <a:cs typeface="Courier New" pitchFamily="49" charset="0"/>
              </a:rPr>
              <a:t>\</a:t>
            </a:r>
            <a:r>
              <a:rPr lang="en-US" dirty="0" smtClean="0"/>
              <a:t> escapes the following character</a:t>
            </a:r>
          </a:p>
          <a:p>
            <a:pPr marL="457200" lvl="1" indent="0">
              <a:buNone/>
            </a:pPr>
            <a:r>
              <a:rPr lang="en-US" dirty="0" smtClean="0"/>
              <a:t>	</a:t>
            </a:r>
            <a:r>
              <a:rPr lang="en-US" dirty="0" smtClean="0">
                <a:latin typeface="Courier New" pitchFamily="49" charset="0"/>
                <a:cs typeface="Courier New" pitchFamily="49" charset="0"/>
              </a:rPr>
              <a:t>`</a:t>
            </a:r>
            <a:r>
              <a:rPr lang="en-US" dirty="0" smtClean="0"/>
              <a:t> </a:t>
            </a:r>
            <a:r>
              <a:rPr lang="en-US" dirty="0" smtClean="0">
                <a:latin typeface="Courier New" panose="02070309020205020404" pitchFamily="49" charset="0"/>
                <a:cs typeface="Courier New" panose="02070309020205020404" pitchFamily="49" charset="0"/>
              </a:rPr>
              <a:t>command</a:t>
            </a:r>
            <a:r>
              <a:rPr lang="en-US" dirty="0" smtClean="0"/>
              <a:t>` </a:t>
            </a:r>
            <a:r>
              <a:rPr lang="en-US" dirty="0" smtClean="0"/>
              <a:t>command is executed and its output 	streams are returned </a:t>
            </a:r>
            <a:endParaRPr lang="en-US" dirty="0" smtClean="0"/>
          </a:p>
          <a:p>
            <a:pPr marL="457200" lvl="1" indent="0">
              <a:buNone/>
            </a:pPr>
            <a:r>
              <a:rPr lang="en-US" dirty="0"/>
              <a:t>	</a:t>
            </a:r>
            <a:r>
              <a:rPr lang="en-US" dirty="0" smtClean="0"/>
              <a:t>  --In newer versions </a:t>
            </a:r>
            <a:r>
              <a:rPr lang="en-US" dirty="0" smtClean="0">
                <a:latin typeface="Courier New" panose="02070309020205020404" pitchFamily="49" charset="0"/>
                <a:cs typeface="Courier New" panose="02070309020205020404" pitchFamily="49" charset="0"/>
              </a:rPr>
              <a:t>$(command)</a:t>
            </a:r>
            <a:r>
              <a:rPr lang="en-US" dirty="0" smtClean="0"/>
              <a:t>is synonymous</a:t>
            </a:r>
            <a:endParaRPr lang="en-US" dirty="0" smtClean="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30409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pPr marL="0" indent="0">
              <a:buNone/>
            </a:pPr>
            <a:r>
              <a:rPr lang="en-US" dirty="0" smtClean="0">
                <a:latin typeface="Courier New" pitchFamily="49" charset="0"/>
                <a:cs typeface="Courier New" pitchFamily="49" charset="0"/>
              </a:rPr>
              <a:t>echo `date`</a:t>
            </a:r>
          </a:p>
          <a:p>
            <a:pPr marL="0" indent="0">
              <a:buNone/>
            </a:pPr>
            <a:r>
              <a:rPr lang="en-US" dirty="0" smtClean="0">
                <a:latin typeface="Courier New" pitchFamily="49" charset="0"/>
                <a:cs typeface="Courier New" pitchFamily="49" charset="0"/>
              </a:rPr>
              <a:t>echo ‘This is worth $2’</a:t>
            </a:r>
          </a:p>
          <a:p>
            <a:pPr marL="0" indent="0">
              <a:buNone/>
            </a:pPr>
            <a:r>
              <a:rPr lang="en-US" dirty="0" err="1" smtClean="0">
                <a:latin typeface="Courier New" pitchFamily="49" charset="0"/>
                <a:cs typeface="Courier New" pitchFamily="49" charset="0"/>
              </a:rPr>
              <a:t>var</a:t>
            </a:r>
            <a:r>
              <a:rPr lang="en-US" dirty="0" smtClean="0">
                <a:latin typeface="Courier New" pitchFamily="49" charset="0"/>
                <a:cs typeface="Courier New" pitchFamily="49" charset="0"/>
              </a:rPr>
              <a:t>=2</a:t>
            </a:r>
          </a:p>
          <a:p>
            <a:pPr marL="0" indent="0">
              <a:buNone/>
            </a:pPr>
            <a:r>
              <a:rPr lang="en-US" dirty="0" smtClean="0">
                <a:latin typeface="Courier New" pitchFamily="49" charset="0"/>
                <a:cs typeface="Courier New" pitchFamily="49" charset="0"/>
              </a:rPr>
              <a:t>echo “This is worth $2”</a:t>
            </a:r>
          </a:p>
          <a:p>
            <a:pPr marL="0" indent="0">
              <a:buNone/>
            </a:pPr>
            <a:r>
              <a:rPr lang="en-US" dirty="0" smtClean="0">
                <a:latin typeface="Courier New" pitchFamily="49" charset="0"/>
                <a:cs typeface="Courier New" pitchFamily="49" charset="0"/>
              </a:rPr>
              <a:t>echo “This is worth $</a:t>
            </a:r>
            <a:r>
              <a:rPr lang="en-US" dirty="0" err="1" smtClean="0">
                <a:latin typeface="Courier New" pitchFamily="49" charset="0"/>
                <a:cs typeface="Courier New" pitchFamily="49" charset="0"/>
              </a:rPr>
              <a:t>var</a:t>
            </a:r>
            <a:r>
              <a:rPr lang="en-US" dirty="0" smtClean="0">
                <a:latin typeface="Courier New" pitchFamily="49" charset="0"/>
                <a:cs typeface="Courier New" pitchFamily="49" charset="0"/>
              </a:rPr>
              <a:t>”</a:t>
            </a:r>
          </a:p>
          <a:p>
            <a:pPr marL="0" indent="0">
              <a:buNone/>
            </a:pPr>
            <a:r>
              <a:rPr lang="en-US" dirty="0" smtClean="0">
                <a:latin typeface="Courier New" pitchFamily="49" charset="0"/>
                <a:cs typeface="Courier New" pitchFamily="49" charset="0"/>
              </a:rPr>
              <a:t>echo “This is worth \$$</a:t>
            </a:r>
            <a:r>
              <a:rPr lang="en-US" dirty="0" err="1" smtClean="0">
                <a:latin typeface="Courier New" pitchFamily="49" charset="0"/>
                <a:cs typeface="Courier New" pitchFamily="49" charset="0"/>
              </a:rPr>
              <a:t>var</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3607"/>
            <a:ext cx="9153526"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33166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VACS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UVACSE.potx</Template>
  <TotalTime>2294</TotalTime>
  <Words>2484</Words>
  <Application>Microsoft Office PowerPoint</Application>
  <PresentationFormat>On-screen Show (4:3)</PresentationFormat>
  <Paragraphs>459</Paragraphs>
  <Slides>55</Slides>
  <Notes>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UVACSE</vt:lpstr>
      <vt:lpstr>Basic Bash Scripting</vt:lpstr>
      <vt:lpstr>Uses for Scripting</vt:lpstr>
      <vt:lpstr>Example</vt:lpstr>
      <vt:lpstr>Executing Your Script</vt:lpstr>
      <vt:lpstr>Comments and Continuations </vt:lpstr>
      <vt:lpstr>Sourcing</vt:lpstr>
      <vt:lpstr>Variables</vt:lpstr>
      <vt:lpstr>String Expressions and Variables </vt:lpstr>
      <vt:lpstr>Example</vt:lpstr>
      <vt:lpstr>Conditionals</vt:lpstr>
      <vt:lpstr>Conditions</vt:lpstr>
      <vt:lpstr>Example: String Comparisons</vt:lpstr>
      <vt:lpstr>Numeric Comparisons</vt:lpstr>
      <vt:lpstr>Testing File Properties</vt:lpstr>
      <vt:lpstr>Example</vt:lpstr>
      <vt:lpstr>Other Conditional Operators</vt:lpstr>
      <vt:lpstr>Case Statement</vt:lpstr>
      <vt:lpstr>Example</vt:lpstr>
      <vt:lpstr>Loops</vt:lpstr>
      <vt:lpstr>Examples</vt:lpstr>
      <vt:lpstr>Three-Expression For</vt:lpstr>
      <vt:lpstr>while loop</vt:lpstr>
      <vt:lpstr>break</vt:lpstr>
      <vt:lpstr>continue</vt:lpstr>
      <vt:lpstr>Bash Arithmetic </vt:lpstr>
      <vt:lpstr>bc</vt:lpstr>
      <vt:lpstr>Command-Line Arguments</vt:lpstr>
      <vt:lpstr>Example</vt:lpstr>
      <vt:lpstr>More Useful Example</vt:lpstr>
      <vt:lpstr>Functions </vt:lpstr>
      <vt:lpstr>Function Arguments</vt:lpstr>
      <vt:lpstr>Variables</vt:lpstr>
      <vt:lpstr>Making Local Variables</vt:lpstr>
      <vt:lpstr>Return Values</vt:lpstr>
      <vt:lpstr>String Operations</vt:lpstr>
      <vt:lpstr>Clipping Strings</vt:lpstr>
      <vt:lpstr>Arrays</vt:lpstr>
      <vt:lpstr>Example</vt:lpstr>
      <vt:lpstr>Realistic Example</vt:lpstr>
      <vt:lpstr>Herefiles</vt:lpstr>
      <vt:lpstr>Example</vt:lpstr>
      <vt:lpstr>Regular Expressions</vt:lpstr>
      <vt:lpstr>Regex: Character sets and modifiers</vt:lpstr>
      <vt:lpstr>More Modifiers</vt:lpstr>
      <vt:lpstr>Regex: Ranges and Repetition</vt:lpstr>
      <vt:lpstr>Regex: Anchors and Negation</vt:lpstr>
      <vt:lpstr>Examples</vt:lpstr>
      <vt:lpstr>Examples (Cont.)</vt:lpstr>
      <vt:lpstr>Extensions and Shortcuts</vt:lpstr>
      <vt:lpstr>Grep, Sed and Awk</vt:lpstr>
      <vt:lpstr>grep examples</vt:lpstr>
      <vt:lpstr>sed examples</vt:lpstr>
      <vt:lpstr>awk examples</vt:lpstr>
      <vt:lpstr>Some Resources</vt:lpstr>
      <vt:lpstr>More Resources</vt:lpstr>
    </vt:vector>
  </TitlesOfParts>
  <Company>University of Virginia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Bash Scripting</dc:title>
  <dc:creator>Katherine Holcomb</dc:creator>
  <cp:lastModifiedBy>kah3f</cp:lastModifiedBy>
  <cp:revision>66</cp:revision>
  <dcterms:created xsi:type="dcterms:W3CDTF">2011-09-09T16:44:48Z</dcterms:created>
  <dcterms:modified xsi:type="dcterms:W3CDTF">2013-10-09T14:00:36Z</dcterms:modified>
</cp:coreProperties>
</file>